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323" r:id="rId2"/>
    <p:sldId id="335" r:id="rId3"/>
    <p:sldId id="327" r:id="rId4"/>
    <p:sldId id="386" r:id="rId5"/>
    <p:sldId id="353" r:id="rId6"/>
    <p:sldId id="337" r:id="rId7"/>
    <p:sldId id="381" r:id="rId8"/>
    <p:sldId id="379" r:id="rId9"/>
    <p:sldId id="380" r:id="rId10"/>
    <p:sldId id="373" r:id="rId11"/>
    <p:sldId id="352" r:id="rId12"/>
    <p:sldId id="519" r:id="rId13"/>
    <p:sldId id="343" r:id="rId14"/>
    <p:sldId id="355" r:id="rId15"/>
    <p:sldId id="372" r:id="rId16"/>
    <p:sldId id="384" r:id="rId17"/>
    <p:sldId id="528" r:id="rId18"/>
    <p:sldId id="530" r:id="rId19"/>
    <p:sldId id="385" r:id="rId20"/>
    <p:sldId id="365" r:id="rId21"/>
    <p:sldId id="531" r:id="rId22"/>
    <p:sldId id="315" r:id="rId23"/>
    <p:sldId id="532" r:id="rId24"/>
    <p:sldId id="533" r:id="rId25"/>
    <p:sldId id="529" r:id="rId26"/>
    <p:sldId id="300" r:id="rId27"/>
    <p:sldId id="369" r:id="rId28"/>
    <p:sldId id="298" r:id="rId29"/>
    <p:sldId id="351" r:id="rId30"/>
  </p:sldIdLst>
  <p:sldSz cx="9144000" cy="6858000" type="screen4x3"/>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84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5" autoAdjust="0"/>
    <p:restoredTop sz="87905" autoAdjust="0"/>
  </p:normalViewPr>
  <p:slideViewPr>
    <p:cSldViewPr>
      <p:cViewPr varScale="1">
        <p:scale>
          <a:sx n="94" d="100"/>
          <a:sy n="94" d="100"/>
        </p:scale>
        <p:origin x="2136" y="7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333333333333333E-2"/>
          <c:y val="6.4814814814814811E-2"/>
          <c:w val="0.93888888888888888"/>
          <c:h val="0.89814814814814814"/>
        </c:manualLayout>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DE5C-44D8-9AA2-24CD5CE119D3}"/>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DE5C-44D8-9AA2-24CD5CE119D3}"/>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DE5C-44D8-9AA2-24CD5CE119D3}"/>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DE5C-44D8-9AA2-24CD5CE119D3}"/>
                </c:ext>
              </c:extLst>
            </c:dLbl>
            <c:dLbl>
              <c:idx val="1"/>
              <c:layout>
                <c:manualLayout>
                  <c:x val="-0.15526749781277341"/>
                  <c:y val="-5.8077792359288422E-2"/>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5C-44D8-9AA2-24CD5CE119D3}"/>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5-DE5C-44D8-9AA2-24CD5CE119D3}"/>
                </c:ext>
              </c:extLst>
            </c:dLbl>
            <c:spPr>
              <a:solidFill>
                <a:srgbClr val="FFFFFF">
                  <a:alpha val="90000"/>
                </a:srgbClr>
              </a:solidFill>
              <a:ln w="12700" cap="flat" cmpd="sng" algn="ctr">
                <a:solidFill>
                  <a:srgbClr val="7E97AD"/>
                </a:solidFill>
                <a:round/>
              </a:ln>
              <a:effectLst>
                <a:outerShdw blurRad="50800" dist="38100" dir="2700000" algn="tl" rotWithShape="0">
                  <a:srgbClr val="7E97AD">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Sheet1!$A$1:$A$3</c:f>
              <c:strCache>
                <c:ptCount val="3"/>
                <c:pt idx="0">
                  <c:v>Criminal</c:v>
                </c:pt>
                <c:pt idx="1">
                  <c:v>MDOC</c:v>
                </c:pt>
                <c:pt idx="2">
                  <c:v>SOS</c:v>
                </c:pt>
              </c:strCache>
            </c:strRef>
          </c:cat>
          <c:val>
            <c:numRef>
              <c:f>Sheet1!$B$1:$B$3</c:f>
              <c:numCache>
                <c:formatCode>#,##0</c:formatCode>
                <c:ptCount val="3"/>
                <c:pt idx="0">
                  <c:v>10000000</c:v>
                </c:pt>
                <c:pt idx="1">
                  <c:v>200000</c:v>
                </c:pt>
                <c:pt idx="2">
                  <c:v>40000000</c:v>
                </c:pt>
              </c:numCache>
            </c:numRef>
          </c:val>
          <c:extLst>
            <c:ext xmlns:c16="http://schemas.microsoft.com/office/drawing/2014/chart" uri="{C3380CC4-5D6E-409C-BE32-E72D297353CC}">
              <c16:uniqueId val="{00000006-DE5C-44D8-9AA2-24CD5CE119D3}"/>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r>
              <a:rPr lang="en-US"/>
              <a:t>LAW ENFORCEMENT USE ONLY</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8CE6BF41-9B7C-4C8C-B5CD-879C279795A7}" type="slidenum">
              <a:rPr lang="en-US" smtClean="0"/>
              <a:t>‹#›</a:t>
            </a:fld>
            <a:endParaRPr lang="en-US"/>
          </a:p>
        </p:txBody>
      </p:sp>
    </p:spTree>
    <p:extLst>
      <p:ext uri="{BB962C8B-B14F-4D97-AF65-F5344CB8AC3E}">
        <p14:creationId xmlns:p14="http://schemas.microsoft.com/office/powerpoint/2010/main" val="178046294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r>
              <a:rPr lang="en-US"/>
              <a:t>LAW ENFORCEMENT USE ONLY</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8E69D52-9043-4C43-B270-07DD37D8E9A4}" type="slidenum">
              <a:rPr lang="en-US" smtClean="0"/>
              <a:t>‹#›</a:t>
            </a:fld>
            <a:endParaRPr lang="en-US"/>
          </a:p>
        </p:txBody>
      </p:sp>
    </p:spTree>
    <p:extLst>
      <p:ext uri="{BB962C8B-B14F-4D97-AF65-F5344CB8AC3E}">
        <p14:creationId xmlns:p14="http://schemas.microsoft.com/office/powerpoint/2010/main" val="182673295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265CB-0BC4-490A-BB0C-3F37D44B8062}" type="slidenum">
              <a:rPr lang="en-US" smtClean="0"/>
              <a:t>2</a:t>
            </a:fld>
            <a:endParaRPr lang="en-US"/>
          </a:p>
        </p:txBody>
      </p:sp>
    </p:spTree>
    <p:extLst>
      <p:ext uri="{BB962C8B-B14F-4D97-AF65-F5344CB8AC3E}">
        <p14:creationId xmlns:p14="http://schemas.microsoft.com/office/powerpoint/2010/main" val="148969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r>
              <a:rPr lang="en-US"/>
              <a:t>LAW ENFORCEMENT USE ONLY</a:t>
            </a:r>
          </a:p>
        </p:txBody>
      </p:sp>
      <p:sp>
        <p:nvSpPr>
          <p:cNvPr id="6" name="Slide Number Placeholder 5"/>
          <p:cNvSpPr>
            <a:spLocks noGrp="1"/>
          </p:cNvSpPr>
          <p:nvPr>
            <p:ph type="sldNum" sz="quarter" idx="5"/>
          </p:nvPr>
        </p:nvSpPr>
        <p:spPr/>
        <p:txBody>
          <a:bodyPr/>
          <a:lstStyle/>
          <a:p>
            <a:fld id="{E8E69D52-9043-4C43-B270-07DD37D8E9A4}" type="slidenum">
              <a:rPr lang="en-US" smtClean="0"/>
              <a:t>27</a:t>
            </a:fld>
            <a:endParaRPr lang="en-US"/>
          </a:p>
        </p:txBody>
      </p:sp>
    </p:spTree>
    <p:extLst>
      <p:ext uri="{BB962C8B-B14F-4D97-AF65-F5344CB8AC3E}">
        <p14:creationId xmlns:p14="http://schemas.microsoft.com/office/powerpoint/2010/main" val="342604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images in this database are considered highly restricted personal information by state and federal statute. Use and dissemination of driver's license photos and electronic signature files are for law enforcement purposes only. Misuse may result in user specific or agency wide loss of access. </a:t>
            </a:r>
          </a:p>
          <a:p>
            <a:endParaRPr lang="en-US" sz="1200" dirty="0"/>
          </a:p>
          <a:p>
            <a:endParaRPr lang="en-US" sz="1200" dirty="0"/>
          </a:p>
          <a:p>
            <a:r>
              <a:rPr lang="en-US" sz="1200" dirty="0"/>
              <a:t>By clicking OK to access the Case Management Facial Recognition Feature of the Michigan State Police's Statewide Network of Agency Photo's (SNAP) Program it is understood and agreed that any information derived by your agency from a facial recognition search to the SNAP Program and the Federal Bureau of Investigations Interstate Photo System Facial Recognition Pilot (IPSFRP) Project should be considered an INVESTIGATIVE LEAD ONLY. It should NOT be considered a positive identification and is NOT probable cause to arrest. All probe submissions should be for law enforcement purposes only</a:t>
            </a:r>
          </a:p>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a:t>LAW ENFORCEMENT USE ONLY</a:t>
            </a:r>
          </a:p>
        </p:txBody>
      </p:sp>
      <p:sp>
        <p:nvSpPr>
          <p:cNvPr id="6" name="Slide Number Placeholder 5"/>
          <p:cNvSpPr>
            <a:spLocks noGrp="1"/>
          </p:cNvSpPr>
          <p:nvPr>
            <p:ph type="sldNum" sz="quarter" idx="12"/>
          </p:nvPr>
        </p:nvSpPr>
        <p:spPr/>
        <p:txBody>
          <a:bodyPr/>
          <a:lstStyle/>
          <a:p>
            <a:fld id="{E8E69D52-9043-4C43-B270-07DD37D8E9A4}" type="slidenum">
              <a:rPr lang="en-US" smtClean="0"/>
              <a:t>28</a:t>
            </a:fld>
            <a:endParaRPr lang="en-US"/>
          </a:p>
        </p:txBody>
      </p:sp>
    </p:spTree>
    <p:extLst>
      <p:ext uri="{BB962C8B-B14F-4D97-AF65-F5344CB8AC3E}">
        <p14:creationId xmlns:p14="http://schemas.microsoft.com/office/powerpoint/2010/main" val="85369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a:t>LAW ENFORCEMENT USE ONLY</a:t>
            </a:r>
          </a:p>
        </p:txBody>
      </p:sp>
      <p:sp>
        <p:nvSpPr>
          <p:cNvPr id="6" name="Slide Number Placeholder 5"/>
          <p:cNvSpPr>
            <a:spLocks noGrp="1"/>
          </p:cNvSpPr>
          <p:nvPr>
            <p:ph type="sldNum" sz="quarter" idx="12"/>
          </p:nvPr>
        </p:nvSpPr>
        <p:spPr/>
        <p:txBody>
          <a:bodyPr/>
          <a:lstStyle/>
          <a:p>
            <a:fld id="{E8E69D52-9043-4C43-B270-07DD37D8E9A4}" type="slidenum">
              <a:rPr lang="en-US" smtClean="0"/>
              <a:t>29</a:t>
            </a:fld>
            <a:endParaRPr lang="en-US"/>
          </a:p>
        </p:txBody>
      </p:sp>
    </p:spTree>
    <p:extLst>
      <p:ext uri="{BB962C8B-B14F-4D97-AF65-F5344CB8AC3E}">
        <p14:creationId xmlns:p14="http://schemas.microsoft.com/office/powerpoint/2010/main" val="358612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265CB-0BC4-490A-BB0C-3F37D44B8062}" type="slidenum">
              <a:rPr lang="en-US" smtClean="0"/>
              <a:t>4</a:t>
            </a:fld>
            <a:endParaRPr lang="en-US"/>
          </a:p>
        </p:txBody>
      </p:sp>
    </p:spTree>
    <p:extLst>
      <p:ext uri="{BB962C8B-B14F-4D97-AF65-F5344CB8AC3E}">
        <p14:creationId xmlns:p14="http://schemas.microsoft.com/office/powerpoint/2010/main" val="72241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265CB-0BC4-490A-BB0C-3F37D44B8062}" type="slidenum">
              <a:rPr lang="en-US" smtClean="0"/>
              <a:t>5</a:t>
            </a:fld>
            <a:endParaRPr lang="en-US"/>
          </a:p>
        </p:txBody>
      </p:sp>
    </p:spTree>
    <p:extLst>
      <p:ext uri="{BB962C8B-B14F-4D97-AF65-F5344CB8AC3E}">
        <p14:creationId xmlns:p14="http://schemas.microsoft.com/office/powerpoint/2010/main" val="63358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265CB-0BC4-490A-BB0C-3F37D44B8062}" type="slidenum">
              <a:rPr lang="en-US" smtClean="0"/>
              <a:t>6</a:t>
            </a:fld>
            <a:endParaRPr lang="en-US"/>
          </a:p>
        </p:txBody>
      </p:sp>
    </p:spTree>
    <p:extLst>
      <p:ext uri="{BB962C8B-B14F-4D97-AF65-F5344CB8AC3E}">
        <p14:creationId xmlns:p14="http://schemas.microsoft.com/office/powerpoint/2010/main" val="191653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265CB-0BC4-490A-BB0C-3F37D44B8062}" type="slidenum">
              <a:rPr lang="en-US" smtClean="0"/>
              <a:t>11</a:t>
            </a:fld>
            <a:endParaRPr lang="en-US"/>
          </a:p>
        </p:txBody>
      </p:sp>
    </p:spTree>
    <p:extLst>
      <p:ext uri="{BB962C8B-B14F-4D97-AF65-F5344CB8AC3E}">
        <p14:creationId xmlns:p14="http://schemas.microsoft.com/office/powerpoint/2010/main" val="340931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265CB-0BC4-490A-BB0C-3F37D44B8062}" type="slidenum">
              <a:rPr lang="en-US" smtClean="0"/>
              <a:t>13</a:t>
            </a:fld>
            <a:endParaRPr lang="en-US"/>
          </a:p>
        </p:txBody>
      </p:sp>
    </p:spTree>
    <p:extLst>
      <p:ext uri="{BB962C8B-B14F-4D97-AF65-F5344CB8AC3E}">
        <p14:creationId xmlns:p14="http://schemas.microsoft.com/office/powerpoint/2010/main" val="27858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r>
              <a:rPr lang="en-US"/>
              <a:t>LAW ENFORCEMENT USE ONLY</a:t>
            </a:r>
          </a:p>
        </p:txBody>
      </p:sp>
      <p:sp>
        <p:nvSpPr>
          <p:cNvPr id="6" name="Slide Number Placeholder 5"/>
          <p:cNvSpPr>
            <a:spLocks noGrp="1"/>
          </p:cNvSpPr>
          <p:nvPr>
            <p:ph type="sldNum" sz="quarter" idx="5"/>
          </p:nvPr>
        </p:nvSpPr>
        <p:spPr/>
        <p:txBody>
          <a:bodyPr/>
          <a:lstStyle/>
          <a:p>
            <a:fld id="{E8E69D52-9043-4C43-B270-07DD37D8E9A4}" type="slidenum">
              <a:rPr lang="en-US" smtClean="0"/>
              <a:t>17</a:t>
            </a:fld>
            <a:endParaRPr lang="en-US"/>
          </a:p>
        </p:txBody>
      </p:sp>
    </p:spTree>
    <p:extLst>
      <p:ext uri="{BB962C8B-B14F-4D97-AF65-F5344CB8AC3E}">
        <p14:creationId xmlns:p14="http://schemas.microsoft.com/office/powerpoint/2010/main" val="389512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 captured on CCTV, still image extracted, 3D image,</a:t>
            </a:r>
            <a:r>
              <a:rPr lang="en-US" baseline="0" dirty="0"/>
              <a:t> hit.</a:t>
            </a: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a:t>LAW ENFORCEMENT USE ONLY</a:t>
            </a:r>
          </a:p>
        </p:txBody>
      </p:sp>
      <p:sp>
        <p:nvSpPr>
          <p:cNvPr id="6" name="Slide Number Placeholder 5"/>
          <p:cNvSpPr>
            <a:spLocks noGrp="1"/>
          </p:cNvSpPr>
          <p:nvPr>
            <p:ph type="sldNum" sz="quarter" idx="12"/>
          </p:nvPr>
        </p:nvSpPr>
        <p:spPr/>
        <p:txBody>
          <a:bodyPr/>
          <a:lstStyle/>
          <a:p>
            <a:fld id="{E8E69D52-9043-4C43-B270-07DD37D8E9A4}" type="slidenum">
              <a:rPr lang="en-US" smtClean="0"/>
              <a:t>23</a:t>
            </a:fld>
            <a:endParaRPr lang="en-US"/>
          </a:p>
        </p:txBody>
      </p:sp>
    </p:spTree>
    <p:extLst>
      <p:ext uri="{BB962C8B-B14F-4D97-AF65-F5344CB8AC3E}">
        <p14:creationId xmlns:p14="http://schemas.microsoft.com/office/powerpoint/2010/main" val="2122795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a:t>LAW ENFORCEMENT USE ONLY</a:t>
            </a:r>
          </a:p>
        </p:txBody>
      </p:sp>
      <p:sp>
        <p:nvSpPr>
          <p:cNvPr id="6" name="Slide Number Placeholder 5"/>
          <p:cNvSpPr>
            <a:spLocks noGrp="1"/>
          </p:cNvSpPr>
          <p:nvPr>
            <p:ph type="sldNum" sz="quarter" idx="12"/>
          </p:nvPr>
        </p:nvSpPr>
        <p:spPr/>
        <p:txBody>
          <a:bodyPr/>
          <a:lstStyle/>
          <a:p>
            <a:fld id="{E8E69D52-9043-4C43-B270-07DD37D8E9A4}" type="slidenum">
              <a:rPr lang="en-US" smtClean="0"/>
              <a:t>26</a:t>
            </a:fld>
            <a:endParaRPr lang="en-US"/>
          </a:p>
        </p:txBody>
      </p:sp>
    </p:spTree>
    <p:extLst>
      <p:ext uri="{BB962C8B-B14F-4D97-AF65-F5344CB8AC3E}">
        <p14:creationId xmlns:p14="http://schemas.microsoft.com/office/powerpoint/2010/main" val="351866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5C293AB-9FEC-46A2-A45D-65780E73A420}" type="datetimeFigureOut">
              <a:rPr lang="en-US" smtClean="0"/>
              <a:t>6/16/2021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D32802B-25BB-465A-8DFE-A4F2CB3F336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C293AB-9FEC-46A2-A45D-65780E73A420}"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802B-25BB-465A-8DFE-A4F2CB3F33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C293AB-9FEC-46A2-A45D-65780E73A420}"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802B-25BB-465A-8DFE-A4F2CB3F33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C293AB-9FEC-46A2-A45D-65780E73A420}"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802B-25BB-465A-8DFE-A4F2CB3F33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5C293AB-9FEC-46A2-A45D-65780E73A420}"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802B-25BB-465A-8DFE-A4F2CB3F336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C293AB-9FEC-46A2-A45D-65780E73A420}"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2802B-25BB-465A-8DFE-A4F2CB3F33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5C293AB-9FEC-46A2-A45D-65780E73A420}" type="datetimeFigureOut">
              <a:rPr lang="en-US" smtClean="0"/>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2802B-25BB-465A-8DFE-A4F2CB3F33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D5C293AB-9FEC-46A2-A45D-65780E73A420}" type="datetimeFigureOut">
              <a:rPr lang="en-US" smtClean="0"/>
              <a:t>6/16/2021</a:t>
            </a:fld>
            <a:endParaRPr lang="en-US"/>
          </a:p>
        </p:txBody>
      </p:sp>
      <p:sp>
        <p:nvSpPr>
          <p:cNvPr id="8" name="Slide Number Placeholder 7"/>
          <p:cNvSpPr>
            <a:spLocks noGrp="1"/>
          </p:cNvSpPr>
          <p:nvPr>
            <p:ph type="sldNum" sz="quarter" idx="11"/>
          </p:nvPr>
        </p:nvSpPr>
        <p:spPr/>
        <p:txBody>
          <a:bodyPr/>
          <a:lstStyle/>
          <a:p>
            <a:fld id="{FD32802B-25BB-465A-8DFE-A4F2CB3F336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293AB-9FEC-46A2-A45D-65780E73A420}" type="datetimeFigureOut">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2802B-25BB-465A-8DFE-A4F2CB3F33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C293AB-9FEC-46A2-A45D-65780E73A420}"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D32802B-25BB-465A-8DFE-A4F2CB3F33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5C293AB-9FEC-46A2-A45D-65780E73A420}"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2802B-25BB-465A-8DFE-A4F2CB3F33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b="0" i="0" u="none"/>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5C293AB-9FEC-46A2-A45D-65780E73A420}" type="datetimeFigureOut">
              <a:rPr lang="en-US" smtClean="0"/>
              <a:t>6/16/2021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D32802B-25BB-465A-8DFE-A4F2CB3F336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b="0" i="0" u="none"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www.legislature.mi.gov/(S(kcqmxfnrsouydmtadqum4zpc))/mileg.aspx?page=GetObject&amp;objectname=mcl-722-774" TargetMode="Externa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MSP-VIP@michigan.gov" TargetMode="External"/><Relationship Id="rId4" Type="http://schemas.openxmlformats.org/officeDocument/2006/relationships/hyperlink" Target="http://www.legislature.mi.gov/(S(0u2ismphn1mrwio0o3x00slk))/mileg.aspx?page=GetObject&amp;objectname=mcl-28-27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hyperlink" Target="mailto:MSPSNAP@michigan.gov" TargetMode="External"/><Relationship Id="rId3" Type="http://schemas.openxmlformats.org/officeDocument/2006/relationships/image" Target="../media/image4.png"/><Relationship Id="rId7" Type="http://schemas.openxmlformats.org/officeDocument/2006/relationships/hyperlink" Target="mailto:CoulsonJ@michigan.gov"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mailto:McArthurK1@Michigan.gov" TargetMode="External"/><Relationship Id="rId5" Type="http://schemas.openxmlformats.org/officeDocument/2006/relationships/hyperlink" Target="mailto:HowardK6@Michigan.gov"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5136" cy="6858000"/>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5" y="-304800"/>
            <a:ext cx="3810000" cy="25400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2305050"/>
            <a:ext cx="8340725"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55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5F6A-2B9B-4EB1-A2D4-D1FC2E8641A3}"/>
              </a:ext>
            </a:extLst>
          </p:cNvPr>
          <p:cNvSpPr>
            <a:spLocks noGrp="1"/>
          </p:cNvSpPr>
          <p:nvPr>
            <p:ph type="title"/>
          </p:nvPr>
        </p:nvSpPr>
        <p:spPr>
          <a:xfrm>
            <a:off x="609600" y="301625"/>
            <a:ext cx="7467600" cy="1143000"/>
          </a:xfrm>
        </p:spPr>
        <p:txBody>
          <a:bodyPr>
            <a:normAutofit/>
          </a:bodyPr>
          <a:lstStyle/>
          <a:p>
            <a:pPr algn="ctr"/>
            <a:r>
              <a:rPr lang="en-US" sz="3600" b="1" dirty="0">
                <a:latin typeface="Cambria" panose="02040503050406030204" pitchFamily="18" charset="0"/>
                <a:ea typeface="Cambria" panose="02040503050406030204" pitchFamily="18" charset="0"/>
              </a:rPr>
              <a:t>Important considerations in FR</a:t>
            </a:r>
          </a:p>
        </p:txBody>
      </p:sp>
      <p:sp>
        <p:nvSpPr>
          <p:cNvPr id="3" name="Content Placeholder 2">
            <a:extLst>
              <a:ext uri="{FF2B5EF4-FFF2-40B4-BE49-F238E27FC236}">
                <a16:creationId xmlns:a16="http://schemas.microsoft.com/office/drawing/2014/main" id="{1152F79E-7309-430F-9A91-819C907CB658}"/>
              </a:ext>
            </a:extLst>
          </p:cNvPr>
          <p:cNvSpPr>
            <a:spLocks noGrp="1"/>
          </p:cNvSpPr>
          <p:nvPr>
            <p:ph idx="1"/>
          </p:nvPr>
        </p:nvSpPr>
        <p:spPr>
          <a:xfrm>
            <a:off x="609600" y="1447800"/>
            <a:ext cx="7467600" cy="5183436"/>
          </a:xfrm>
        </p:spPr>
        <p:txBody>
          <a:bodyPr>
            <a:normAutofit fontScale="85000" lnSpcReduction="20000"/>
          </a:bodyPr>
          <a:lstStyle/>
          <a:p>
            <a:r>
              <a:rPr lang="en-US" sz="2600" dirty="0">
                <a:latin typeface="Cambria" panose="02040503050406030204" pitchFamily="18" charset="0"/>
                <a:ea typeface="Cambria" panose="02040503050406030204" pitchFamily="18" charset="0"/>
              </a:rPr>
              <a:t>You can be subpoenaed if you run a facial recognition search.</a:t>
            </a:r>
          </a:p>
          <a:p>
            <a:pPr lvl="1"/>
            <a:r>
              <a:rPr lang="en-US" dirty="0">
                <a:latin typeface="Cambria" panose="02040503050406030204" pitchFamily="18" charset="0"/>
                <a:ea typeface="Cambria" panose="02040503050406030204" pitchFamily="18" charset="0"/>
              </a:rPr>
              <a:t>Be prepared to explain your training and the FR process your department follows. </a:t>
            </a:r>
          </a:p>
          <a:p>
            <a:pPr lvl="2"/>
            <a:r>
              <a:rPr lang="en-US" dirty="0">
                <a:latin typeface="Cambria" panose="02040503050406030204" pitchFamily="18" charset="0"/>
                <a:ea typeface="Cambria" panose="02040503050406030204" pitchFamily="18" charset="0"/>
              </a:rPr>
              <a:t>Logging search history in a database is recommended.</a:t>
            </a:r>
          </a:p>
          <a:p>
            <a:pPr lvl="2"/>
            <a:r>
              <a:rPr lang="en-US" dirty="0">
                <a:latin typeface="Cambria" panose="02040503050406030204" pitchFamily="18" charset="0"/>
                <a:ea typeface="Cambria" panose="02040503050406030204" pitchFamily="18" charset="0"/>
              </a:rPr>
              <a:t>Logging/maintaining  lead reports from MSP is recommended.  </a:t>
            </a:r>
          </a:p>
          <a:p>
            <a:pPr lvl="1"/>
            <a:r>
              <a:rPr lang="en-US" dirty="0">
                <a:latin typeface="Cambria" panose="02040503050406030204" pitchFamily="18" charset="0"/>
                <a:ea typeface="Cambria" panose="02040503050406030204" pitchFamily="18" charset="0"/>
              </a:rPr>
              <a:t>Make note of any edits/enhancements you have done to an image. </a:t>
            </a:r>
          </a:p>
          <a:p>
            <a:pPr lvl="1"/>
            <a:r>
              <a:rPr lang="en-US" dirty="0">
                <a:latin typeface="Cambria" panose="02040503050406030204" pitchFamily="18" charset="0"/>
                <a:ea typeface="Cambria" panose="02040503050406030204" pitchFamily="18" charset="0"/>
              </a:rPr>
              <a:t>Standardized Investigative lead reports, peer review process, and supplemental reports recommended. </a:t>
            </a:r>
          </a:p>
          <a:p>
            <a:pPr marL="448056" lvl="1" indent="0">
              <a:buNone/>
            </a:pPr>
            <a:endParaRPr lang="en-US" dirty="0">
              <a:latin typeface="Cambria" panose="02040503050406030204" pitchFamily="18" charset="0"/>
              <a:ea typeface="Cambria" panose="02040503050406030204" pitchFamily="18" charset="0"/>
            </a:endParaRPr>
          </a:p>
          <a:p>
            <a:r>
              <a:rPr lang="en-US" sz="2600" dirty="0">
                <a:latin typeface="Cambria" panose="02040503050406030204" pitchFamily="18" charset="0"/>
                <a:ea typeface="Cambria" panose="02040503050406030204" pitchFamily="18" charset="0"/>
              </a:rPr>
              <a:t>Current/Pending legislation regarding the use of facial recognition. </a:t>
            </a:r>
          </a:p>
          <a:p>
            <a:pPr lvl="1"/>
            <a:r>
              <a:rPr lang="en-US" dirty="0">
                <a:latin typeface="Cambria" panose="02040503050406030204" pitchFamily="18" charset="0"/>
                <a:ea typeface="Cambria" panose="02040503050406030204" pitchFamily="18" charset="0"/>
              </a:rPr>
              <a:t>Ensure that you are entering all required fields.</a:t>
            </a:r>
          </a:p>
          <a:p>
            <a:pPr lvl="1"/>
            <a:r>
              <a:rPr lang="en-US" dirty="0">
                <a:latin typeface="Cambria" panose="02040503050406030204" pitchFamily="18" charset="0"/>
                <a:ea typeface="Cambria" panose="02040503050406030204" pitchFamily="18" charset="0"/>
              </a:rPr>
              <a:t>Review and ensure you are following the SNAP Acceptable Use Policy. </a:t>
            </a:r>
          </a:p>
          <a:p>
            <a:pPr marL="448056" lvl="1" indent="0">
              <a:buNone/>
            </a:pPr>
            <a:endParaRPr lang="en-US" dirty="0"/>
          </a:p>
        </p:txBody>
      </p:sp>
      <p:grpSp>
        <p:nvGrpSpPr>
          <p:cNvPr id="4" name="Group 3">
            <a:extLst>
              <a:ext uri="{FF2B5EF4-FFF2-40B4-BE49-F238E27FC236}">
                <a16:creationId xmlns:a16="http://schemas.microsoft.com/office/drawing/2014/main" id="{300E8656-1AAF-426A-9EF2-15C742B7483D}"/>
              </a:ext>
            </a:extLst>
          </p:cNvPr>
          <p:cNvGrpSpPr/>
          <p:nvPr/>
        </p:nvGrpSpPr>
        <p:grpSpPr>
          <a:xfrm>
            <a:off x="7476017" y="6080737"/>
            <a:ext cx="1383588" cy="553674"/>
            <a:chOff x="7476017" y="6080737"/>
            <a:chExt cx="1383588" cy="553674"/>
          </a:xfrm>
        </p:grpSpPr>
        <p:pic>
          <p:nvPicPr>
            <p:cNvPr id="5" name="Picture 4">
              <a:extLst>
                <a:ext uri="{FF2B5EF4-FFF2-40B4-BE49-F238E27FC236}">
                  <a16:creationId xmlns:a16="http://schemas.microsoft.com/office/drawing/2014/main" id="{C0FB0FD1-BE06-4FF6-9D53-D3074F6F8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6" name="Picture 5">
              <a:extLst>
                <a:ext uri="{FF2B5EF4-FFF2-40B4-BE49-F238E27FC236}">
                  <a16:creationId xmlns:a16="http://schemas.microsoft.com/office/drawing/2014/main" id="{C5DE872A-AEEC-4A1E-867C-97F3140F11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140373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497" y="1054914"/>
            <a:ext cx="7239000" cy="2600402"/>
          </a:xfrm>
        </p:spPr>
        <p:txBody>
          <a:bodyPr>
            <a:normAutofit fontScale="77500" lnSpcReduction="20000"/>
          </a:bodyPr>
          <a:lstStyle/>
          <a:p>
            <a:pPr lvl="1"/>
            <a:endParaRPr lang="en-US" sz="1600" dirty="0">
              <a:latin typeface="Cambria" panose="02040503050406030204" pitchFamily="18" charset="0"/>
            </a:endParaRPr>
          </a:p>
          <a:p>
            <a:pPr marL="448056" lvl="1" indent="0">
              <a:buNone/>
            </a:pPr>
            <a:r>
              <a:rPr lang="en-US" sz="1600" dirty="0">
                <a:solidFill>
                  <a:srgbClr val="00B0F0"/>
                </a:solidFill>
                <a:latin typeface="Cambria" panose="02040503050406030204" pitchFamily="18" charset="0"/>
              </a:rPr>
              <a:t>Facial Recognition (FR) </a:t>
            </a:r>
            <a:r>
              <a:rPr lang="en-US" sz="1600" dirty="0">
                <a:latin typeface="Cambria" panose="02040503050406030204" pitchFamily="18" charset="0"/>
              </a:rPr>
              <a:t>is the automated searching of a facial image in a biometric database, typically resulting in a group of facial images ranked by computer-evaluated similarity.</a:t>
            </a:r>
          </a:p>
          <a:p>
            <a:pPr marL="448056" lvl="1" indent="0">
              <a:buNone/>
            </a:pPr>
            <a:endParaRPr lang="en-US" sz="1600" dirty="0">
              <a:latin typeface="Cambria" panose="02040503050406030204" pitchFamily="18" charset="0"/>
            </a:endParaRPr>
          </a:p>
          <a:p>
            <a:pPr marL="448056" lvl="1" indent="0">
              <a:buNone/>
            </a:pPr>
            <a:r>
              <a:rPr lang="en-US" sz="1600" dirty="0">
                <a:solidFill>
                  <a:srgbClr val="00B0F0"/>
                </a:solidFill>
                <a:latin typeface="Cambria" panose="02040503050406030204" pitchFamily="18" charset="0"/>
              </a:rPr>
              <a:t>Facial Identification (FI) </a:t>
            </a:r>
            <a:r>
              <a:rPr lang="en-US" sz="1600" dirty="0">
                <a:latin typeface="Cambria" panose="02040503050406030204" pitchFamily="18" charset="0"/>
              </a:rPr>
              <a:t>is the manual examination of the differences and similarities between two facial images or a live subject and a facial image (one to one) for the purpose of determining if they represent the same person. </a:t>
            </a:r>
          </a:p>
          <a:p>
            <a:pPr marL="448056" lvl="1" indent="0">
              <a:buNone/>
            </a:pPr>
            <a:endParaRPr lang="en-US" sz="1600" dirty="0">
              <a:latin typeface="Cambria" panose="02040503050406030204" pitchFamily="18" charset="0"/>
            </a:endParaRPr>
          </a:p>
          <a:p>
            <a:pPr marL="448056" lvl="1" indent="0">
              <a:buNone/>
            </a:pPr>
            <a:r>
              <a:rPr lang="en-US" sz="1600" dirty="0">
                <a:latin typeface="Cambria" panose="02040503050406030204" pitchFamily="18" charset="0"/>
              </a:rPr>
              <a:t>An </a:t>
            </a:r>
            <a:r>
              <a:rPr lang="en-US" sz="1600" dirty="0">
                <a:solidFill>
                  <a:srgbClr val="00B0F0"/>
                </a:solidFill>
                <a:latin typeface="Cambria" panose="02040503050406030204" pitchFamily="18" charset="0"/>
              </a:rPr>
              <a:t>algorithm</a:t>
            </a:r>
            <a:r>
              <a:rPr lang="en-US" sz="1600" dirty="0">
                <a:latin typeface="Cambria" panose="02040503050406030204" pitchFamily="18" charset="0"/>
              </a:rPr>
              <a:t> utilizes measurements and patterns of the face to create a </a:t>
            </a:r>
            <a:r>
              <a:rPr lang="en-US" sz="1600" dirty="0">
                <a:solidFill>
                  <a:srgbClr val="00B0F0"/>
                </a:solidFill>
                <a:latin typeface="Cambria" panose="02040503050406030204" pitchFamily="18" charset="0"/>
              </a:rPr>
              <a:t>template</a:t>
            </a:r>
            <a:r>
              <a:rPr lang="en-US" sz="1600" dirty="0">
                <a:latin typeface="Cambria" panose="02040503050406030204" pitchFamily="18" charset="0"/>
              </a:rPr>
              <a:t>.  It is this template that is searched against all other templates within the SNAP database.</a:t>
            </a:r>
            <a:endParaRPr lang="en-US" sz="2400" dirty="0">
              <a:latin typeface="Cambria" panose="02040503050406030204" pitchFamily="18" charset="0"/>
            </a:endParaRPr>
          </a:p>
          <a:p>
            <a:pPr marL="448056" lvl="1" indent="0">
              <a:buNone/>
            </a:pPr>
            <a:endParaRPr lang="en-US" sz="1700" dirty="0">
              <a:latin typeface="Cambria" panose="02040503050406030204" pitchFamily="18" charset="0"/>
            </a:endParaRPr>
          </a:p>
          <a:p>
            <a:pPr marL="448056" lvl="1" indent="0">
              <a:buNone/>
            </a:pPr>
            <a:r>
              <a:rPr lang="en-US" sz="1800" dirty="0">
                <a:solidFill>
                  <a:schemeClr val="accent1"/>
                </a:solidFill>
                <a:latin typeface="Cambria" panose="02040503050406030204" pitchFamily="18" charset="0"/>
              </a:rPr>
              <a:t>Neither FR or FI get the best results alone. Maximum accuracy is achieved with a collaboration between the two (2018 NIST comprehensive examination). </a:t>
            </a:r>
          </a:p>
          <a:p>
            <a:pPr marL="448056" lvl="1" indent="0">
              <a:buNone/>
            </a:pPr>
            <a:endParaRPr lang="en-US" sz="2000" dirty="0">
              <a:latin typeface="Cambria" panose="02040503050406030204" pitchFamily="18" charset="0"/>
            </a:endParaRPr>
          </a:p>
          <a:p>
            <a:pPr marL="36576" indent="0">
              <a:buNone/>
            </a:pPr>
            <a:endParaRPr lang="en-US" sz="2400" dirty="0">
              <a:latin typeface="Cambria" panose="02040503050406030204" pitchFamily="18" charset="0"/>
            </a:endParaRPr>
          </a:p>
          <a:p>
            <a:pPr lvl="8"/>
            <a:endParaRPr lang="en-US" sz="1000" dirty="0">
              <a:latin typeface="Cambria" panose="02040503050406030204" pitchFamily="18" charset="0"/>
            </a:endParaRPr>
          </a:p>
          <a:p>
            <a:pPr marL="36576" indent="0">
              <a:buNone/>
            </a:pPr>
            <a:endParaRPr lang="en-US" sz="2000" dirty="0">
              <a:latin typeface="Cambria" panose="02040503050406030204" pitchFamily="18" charset="0"/>
            </a:endParaRPr>
          </a:p>
        </p:txBody>
      </p:sp>
      <p:sp>
        <p:nvSpPr>
          <p:cNvPr id="2" name="TextBox 1"/>
          <p:cNvSpPr txBox="1"/>
          <p:nvPr/>
        </p:nvSpPr>
        <p:spPr>
          <a:xfrm>
            <a:off x="1404392" y="376494"/>
            <a:ext cx="6477000" cy="646331"/>
          </a:xfrm>
          <a:prstGeom prst="rect">
            <a:avLst/>
          </a:prstGeom>
          <a:noFill/>
        </p:spPr>
        <p:txBody>
          <a:bodyPr wrap="square" rtlCol="0">
            <a:spAutoFit/>
          </a:bodyPr>
          <a:lstStyle/>
          <a:p>
            <a:pPr algn="ctr"/>
            <a:r>
              <a:rPr lang="en-US" sz="3600" b="1" dirty="0">
                <a:latin typeface="Cambria" panose="02040503050406030204" pitchFamily="18" charset="0"/>
              </a:rPr>
              <a:t>What is Facial Recognition?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722" y="3780428"/>
            <a:ext cx="1417356" cy="181106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4478" y="3794734"/>
            <a:ext cx="1447800" cy="1811066"/>
          </a:xfrm>
          <a:prstGeom prst="rect">
            <a:avLst/>
          </a:prstGeom>
        </p:spPr>
      </p:pic>
      <p:sp>
        <p:nvSpPr>
          <p:cNvPr id="16" name="Arrow: Right 15"/>
          <p:cNvSpPr/>
          <p:nvPr/>
        </p:nvSpPr>
        <p:spPr>
          <a:xfrm>
            <a:off x="2734124" y="4680753"/>
            <a:ext cx="838197" cy="243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p:cNvSpPr/>
          <p:nvPr/>
        </p:nvSpPr>
        <p:spPr>
          <a:xfrm>
            <a:off x="5146850" y="4685961"/>
            <a:ext cx="838197" cy="243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99996" y="5582535"/>
            <a:ext cx="1176763" cy="307777"/>
          </a:xfrm>
          <a:prstGeom prst="rect">
            <a:avLst/>
          </a:prstGeom>
          <a:noFill/>
        </p:spPr>
        <p:txBody>
          <a:bodyPr wrap="square" rtlCol="0">
            <a:spAutoFit/>
          </a:bodyPr>
          <a:lstStyle/>
          <a:p>
            <a:r>
              <a:rPr lang="en-US" sz="1400" dirty="0">
                <a:latin typeface="Cambria" panose="02040503050406030204" pitchFamily="18" charset="0"/>
              </a:rPr>
              <a:t>Probe Image</a:t>
            </a:r>
          </a:p>
        </p:txBody>
      </p:sp>
      <p:sp>
        <p:nvSpPr>
          <p:cNvPr id="21" name="TextBox 20"/>
          <p:cNvSpPr txBox="1"/>
          <p:nvPr/>
        </p:nvSpPr>
        <p:spPr>
          <a:xfrm>
            <a:off x="3611084" y="5591494"/>
            <a:ext cx="1447800" cy="307777"/>
          </a:xfrm>
          <a:prstGeom prst="rect">
            <a:avLst/>
          </a:prstGeom>
          <a:noFill/>
        </p:spPr>
        <p:txBody>
          <a:bodyPr wrap="square" rtlCol="0">
            <a:spAutoFit/>
          </a:bodyPr>
          <a:lstStyle/>
          <a:p>
            <a:r>
              <a:rPr lang="en-US" sz="1400" dirty="0">
                <a:latin typeface="Cambria" panose="02040503050406030204" pitchFamily="18" charset="0"/>
              </a:rPr>
              <a:t>Facial Template</a:t>
            </a:r>
          </a:p>
        </p:txBody>
      </p:sp>
      <p:sp>
        <p:nvSpPr>
          <p:cNvPr id="22" name="TextBox 21"/>
          <p:cNvSpPr txBox="1"/>
          <p:nvPr/>
        </p:nvSpPr>
        <p:spPr>
          <a:xfrm>
            <a:off x="5961870" y="5583715"/>
            <a:ext cx="1586807" cy="338554"/>
          </a:xfrm>
          <a:prstGeom prst="rect">
            <a:avLst/>
          </a:prstGeom>
          <a:noFill/>
        </p:spPr>
        <p:txBody>
          <a:bodyPr wrap="square" rtlCol="0">
            <a:spAutoFit/>
          </a:bodyPr>
          <a:lstStyle/>
          <a:p>
            <a:r>
              <a:rPr lang="en-US" sz="1600" dirty="0">
                <a:latin typeface="Cambria" panose="02040503050406030204" pitchFamily="18" charset="0"/>
              </a:rPr>
              <a:t>Viable </a:t>
            </a:r>
            <a:r>
              <a:rPr lang="en-US" sz="1400" dirty="0">
                <a:latin typeface="Cambria" panose="02040503050406030204" pitchFamily="18" charset="0"/>
              </a:rPr>
              <a:t>Candidate</a:t>
            </a:r>
          </a:p>
        </p:txBody>
      </p:sp>
      <p:pic>
        <p:nvPicPr>
          <p:cNvPr id="23" name="Content Placeholder 11" descr="C:\Documents and Settings\langenfp\Desktop\template exam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4836" y="3794734"/>
            <a:ext cx="1566322" cy="183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id="{5D2CC8EA-E9E8-4ED0-9AAB-F6353CAEFB35}"/>
              </a:ext>
            </a:extLst>
          </p:cNvPr>
          <p:cNvGrpSpPr/>
          <p:nvPr/>
        </p:nvGrpSpPr>
        <p:grpSpPr>
          <a:xfrm>
            <a:off x="7476017" y="6080737"/>
            <a:ext cx="1383588" cy="553674"/>
            <a:chOff x="7476017" y="6080737"/>
            <a:chExt cx="1383588" cy="553674"/>
          </a:xfrm>
        </p:grpSpPr>
        <p:pic>
          <p:nvPicPr>
            <p:cNvPr id="15" name="Picture 14">
              <a:extLst>
                <a:ext uri="{FF2B5EF4-FFF2-40B4-BE49-F238E27FC236}">
                  <a16:creationId xmlns:a16="http://schemas.microsoft.com/office/drawing/2014/main" id="{625A359B-6424-4A8E-B1A7-2C46F5D60A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17" name="Picture 16">
              <a:extLst>
                <a:ext uri="{FF2B5EF4-FFF2-40B4-BE49-F238E27FC236}">
                  <a16:creationId xmlns:a16="http://schemas.microsoft.com/office/drawing/2014/main" id="{80A53AB3-1201-4828-83EF-CB684086AD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187462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003">
            <a:extLst>
              <a:ext uri="{FF2B5EF4-FFF2-40B4-BE49-F238E27FC236}">
                <a16:creationId xmlns:a16="http://schemas.microsoft.com/office/drawing/2014/main" id="{D0CBC047-E946-4798-B9CB-4AAA0F72A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252" y="2179771"/>
            <a:ext cx="4717971" cy="26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descr="image001">
            <a:extLst>
              <a:ext uri="{FF2B5EF4-FFF2-40B4-BE49-F238E27FC236}">
                <a16:creationId xmlns:a16="http://schemas.microsoft.com/office/drawing/2014/main" id="{891833B0-55ED-4103-9A79-10B10CFC2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10" y="913440"/>
            <a:ext cx="3249655" cy="24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002">
            <a:extLst>
              <a:ext uri="{FF2B5EF4-FFF2-40B4-BE49-F238E27FC236}">
                <a16:creationId xmlns:a16="http://schemas.microsoft.com/office/drawing/2014/main" id="{DECCC888-E0CB-484F-A572-EDB02FAC9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75" y="3977546"/>
            <a:ext cx="3249655" cy="243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FA37167-A65C-4C63-B1D8-F62253B1CC84}"/>
              </a:ext>
            </a:extLst>
          </p:cNvPr>
          <p:cNvSpPr/>
          <p:nvPr/>
        </p:nvSpPr>
        <p:spPr>
          <a:xfrm>
            <a:off x="228600" y="443212"/>
            <a:ext cx="1551956" cy="346249"/>
          </a:xfrm>
          <a:prstGeom prst="rect">
            <a:avLst/>
          </a:prstGeom>
          <a:noFill/>
        </p:spPr>
        <p:txBody>
          <a:bodyPr wrap="square" lIns="68580" tIns="34290" rIns="68580" bIns="34290">
            <a:spAutoFit/>
          </a:bodyPr>
          <a:lstStyle/>
          <a:p>
            <a:pPr algn="ctr"/>
            <a:r>
              <a:rPr lang="en-US" dirty="0">
                <a:ln w="0"/>
                <a:effectLst>
                  <a:outerShdw blurRad="38100" dist="19050" dir="2700000" algn="tl" rotWithShape="0">
                    <a:schemeClr val="dk1">
                      <a:alpha val="40000"/>
                    </a:schemeClr>
                  </a:outerShdw>
                </a:effectLst>
              </a:rPr>
              <a:t>Step 1</a:t>
            </a:r>
          </a:p>
        </p:txBody>
      </p:sp>
      <p:sp>
        <p:nvSpPr>
          <p:cNvPr id="9" name="Rectangle 8">
            <a:extLst>
              <a:ext uri="{FF2B5EF4-FFF2-40B4-BE49-F238E27FC236}">
                <a16:creationId xmlns:a16="http://schemas.microsoft.com/office/drawing/2014/main" id="{A0317E57-0559-4EBA-B25A-BD671D1F4BFE}"/>
              </a:ext>
            </a:extLst>
          </p:cNvPr>
          <p:cNvSpPr/>
          <p:nvPr/>
        </p:nvSpPr>
        <p:spPr>
          <a:xfrm>
            <a:off x="215153" y="3507318"/>
            <a:ext cx="1551956" cy="346249"/>
          </a:xfrm>
          <a:prstGeom prst="rect">
            <a:avLst/>
          </a:prstGeom>
          <a:noFill/>
        </p:spPr>
        <p:txBody>
          <a:bodyPr wrap="square" lIns="68580" tIns="34290" rIns="68580" bIns="34290">
            <a:spAutoFit/>
          </a:bodyPr>
          <a:lstStyle/>
          <a:p>
            <a:pPr algn="ctr"/>
            <a:r>
              <a:rPr lang="en-US" dirty="0">
                <a:ln w="0"/>
                <a:effectLst>
                  <a:outerShdw blurRad="38100" dist="19050" dir="2700000" algn="tl" rotWithShape="0">
                    <a:schemeClr val="dk1">
                      <a:alpha val="40000"/>
                    </a:schemeClr>
                  </a:outerShdw>
                </a:effectLst>
              </a:rPr>
              <a:t>Step 2</a:t>
            </a:r>
          </a:p>
        </p:txBody>
      </p:sp>
      <p:sp>
        <p:nvSpPr>
          <p:cNvPr id="10" name="Rectangle 9">
            <a:extLst>
              <a:ext uri="{FF2B5EF4-FFF2-40B4-BE49-F238E27FC236}">
                <a16:creationId xmlns:a16="http://schemas.microsoft.com/office/drawing/2014/main" id="{5DAD040F-F8FB-43EB-AC44-B54078EA4BCD}"/>
              </a:ext>
            </a:extLst>
          </p:cNvPr>
          <p:cNvSpPr/>
          <p:nvPr/>
        </p:nvSpPr>
        <p:spPr>
          <a:xfrm>
            <a:off x="6019800" y="1752600"/>
            <a:ext cx="1551956" cy="346249"/>
          </a:xfrm>
          <a:prstGeom prst="rect">
            <a:avLst/>
          </a:prstGeom>
          <a:noFill/>
        </p:spPr>
        <p:txBody>
          <a:bodyPr wrap="square" lIns="68580" tIns="34290" rIns="68580" bIns="34290">
            <a:spAutoFit/>
          </a:bodyPr>
          <a:lstStyle/>
          <a:p>
            <a:pPr algn="ctr"/>
            <a:r>
              <a:rPr lang="en-US" dirty="0">
                <a:ln w="0"/>
                <a:effectLst>
                  <a:outerShdw blurRad="38100" dist="19050" dir="2700000" algn="tl" rotWithShape="0">
                    <a:schemeClr val="dk1">
                      <a:alpha val="40000"/>
                    </a:schemeClr>
                  </a:outerShdw>
                </a:effectLst>
              </a:rPr>
              <a:t>Step 3</a:t>
            </a:r>
          </a:p>
        </p:txBody>
      </p:sp>
      <p:grpSp>
        <p:nvGrpSpPr>
          <p:cNvPr id="11" name="Group 10">
            <a:extLst>
              <a:ext uri="{FF2B5EF4-FFF2-40B4-BE49-F238E27FC236}">
                <a16:creationId xmlns:a16="http://schemas.microsoft.com/office/drawing/2014/main" id="{2265704C-28C5-4A3E-A53C-70E95C271A13}"/>
              </a:ext>
            </a:extLst>
          </p:cNvPr>
          <p:cNvGrpSpPr/>
          <p:nvPr/>
        </p:nvGrpSpPr>
        <p:grpSpPr>
          <a:xfrm>
            <a:off x="7696199" y="6019800"/>
            <a:ext cx="1227071" cy="609600"/>
            <a:chOff x="7476017" y="6080737"/>
            <a:chExt cx="1383588" cy="553674"/>
          </a:xfrm>
        </p:grpSpPr>
        <p:pic>
          <p:nvPicPr>
            <p:cNvPr id="12" name="Picture 11">
              <a:extLst>
                <a:ext uri="{FF2B5EF4-FFF2-40B4-BE49-F238E27FC236}">
                  <a16:creationId xmlns:a16="http://schemas.microsoft.com/office/drawing/2014/main" id="{2842C949-1E2C-4451-868E-8C2C719A94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13" name="Picture 12">
              <a:extLst>
                <a:ext uri="{FF2B5EF4-FFF2-40B4-BE49-F238E27FC236}">
                  <a16:creationId xmlns:a16="http://schemas.microsoft.com/office/drawing/2014/main" id="{8F60BC8D-527A-427B-B279-35BD5476A7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61827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304800"/>
            <a:ext cx="7467600" cy="1143000"/>
          </a:xfrm>
        </p:spPr>
        <p:txBody>
          <a:bodyPr>
            <a:normAutofit fontScale="90000"/>
          </a:bodyPr>
          <a:lstStyle/>
          <a:p>
            <a:pPr algn="ctr"/>
            <a:r>
              <a:rPr lang="en-US" sz="4400" b="1" dirty="0">
                <a:latin typeface="Cambria" panose="02040503050406030204" pitchFamily="18" charset="0"/>
              </a:rPr>
              <a:t>Best Practices for Images/FR Success</a:t>
            </a:r>
          </a:p>
        </p:txBody>
      </p:sp>
      <p:sp>
        <p:nvSpPr>
          <p:cNvPr id="3" name="Content Placeholder 2"/>
          <p:cNvSpPr>
            <a:spLocks noGrp="1"/>
          </p:cNvSpPr>
          <p:nvPr>
            <p:ph idx="1"/>
          </p:nvPr>
        </p:nvSpPr>
        <p:spPr>
          <a:xfrm>
            <a:off x="381000" y="1828800"/>
            <a:ext cx="3124200" cy="3505200"/>
          </a:xfrm>
        </p:spPr>
        <p:txBody>
          <a:bodyPr>
            <a:normAutofit fontScale="85000" lnSpcReduction="20000"/>
          </a:bodyPr>
          <a:lstStyle/>
          <a:p>
            <a:r>
              <a:rPr lang="en-US" sz="1600" dirty="0">
                <a:latin typeface="Cambria" panose="02040503050406030204" pitchFamily="18" charset="0"/>
              </a:rPr>
              <a:t>Camera placement</a:t>
            </a:r>
          </a:p>
          <a:p>
            <a:pPr lvl="1"/>
            <a:r>
              <a:rPr lang="en-US" sz="1600" dirty="0">
                <a:latin typeface="Cambria" panose="02040503050406030204" pitchFamily="18" charset="0"/>
              </a:rPr>
              <a:t>Eye level- above or below negatively effects the facial template</a:t>
            </a:r>
          </a:p>
          <a:p>
            <a:endParaRPr lang="en-US" sz="1600" dirty="0">
              <a:latin typeface="Cambria" panose="02040503050406030204" pitchFamily="18" charset="0"/>
            </a:endParaRPr>
          </a:p>
          <a:p>
            <a:r>
              <a:rPr lang="en-US" sz="1600" dirty="0">
                <a:latin typeface="Cambria" panose="02040503050406030204" pitchFamily="18" charset="0"/>
              </a:rPr>
              <a:t>Resolution and Compression</a:t>
            </a:r>
          </a:p>
          <a:p>
            <a:pPr marL="36576" indent="0">
              <a:buNone/>
            </a:pPr>
            <a:r>
              <a:rPr lang="en-US" sz="1600" dirty="0">
                <a:solidFill>
                  <a:srgbClr val="00B0F0"/>
                </a:solidFill>
                <a:latin typeface="Cambria" panose="02040503050406030204" pitchFamily="18" charset="0"/>
              </a:rPr>
              <a:t>          QUALITY TRUMPS QUANTITY!</a:t>
            </a:r>
          </a:p>
          <a:p>
            <a:pPr lvl="1"/>
            <a:r>
              <a:rPr lang="en-US" sz="1600" dirty="0">
                <a:latin typeface="Cambria" panose="02040503050406030204" pitchFamily="18" charset="0"/>
              </a:rPr>
              <a:t>Highest resolution possible to reduce image compression</a:t>
            </a:r>
          </a:p>
          <a:p>
            <a:pPr lvl="1"/>
            <a:r>
              <a:rPr lang="en-US" sz="1600" dirty="0">
                <a:latin typeface="Cambria" panose="02040503050406030204" pitchFamily="18" charset="0"/>
              </a:rPr>
              <a:t>Compression can remove data that is there and add data that isn’t</a:t>
            </a:r>
          </a:p>
          <a:p>
            <a:endParaRPr lang="en-US" sz="1600" dirty="0">
              <a:latin typeface="Cambria" panose="02040503050406030204" pitchFamily="18" charset="0"/>
            </a:endParaRPr>
          </a:p>
          <a:p>
            <a:r>
              <a:rPr lang="en-US" sz="1600" dirty="0">
                <a:latin typeface="Cambria" panose="02040503050406030204" pitchFamily="18" charset="0"/>
              </a:rPr>
              <a:t>Lighting</a:t>
            </a:r>
          </a:p>
          <a:p>
            <a:pPr lvl="1"/>
            <a:r>
              <a:rPr lang="en-US" sz="1600" dirty="0">
                <a:latin typeface="Cambria" panose="02040503050406030204" pitchFamily="18" charset="0"/>
              </a:rPr>
              <a:t>Over and under exposure</a:t>
            </a:r>
          </a:p>
          <a:p>
            <a:pPr lvl="1"/>
            <a:r>
              <a:rPr lang="en-US" sz="1600" dirty="0">
                <a:latin typeface="Cambria" panose="02040503050406030204" pitchFamily="18" charset="0"/>
              </a:rPr>
              <a:t>Back and overhead</a:t>
            </a:r>
          </a:p>
          <a:p>
            <a:pPr marL="749808" lvl="2" indent="0">
              <a:buNone/>
            </a:pPr>
            <a:endParaRPr lang="en-US" dirty="0">
              <a:solidFill>
                <a:srgbClr val="C00000"/>
              </a:solidFill>
            </a:endParaRPr>
          </a:p>
        </p:txBody>
      </p:sp>
      <p:grpSp>
        <p:nvGrpSpPr>
          <p:cNvPr id="4" name="Group 3"/>
          <p:cNvGrpSpPr/>
          <p:nvPr/>
        </p:nvGrpSpPr>
        <p:grpSpPr>
          <a:xfrm>
            <a:off x="7476017" y="6080737"/>
            <a:ext cx="1383588" cy="553674"/>
            <a:chOff x="7476017" y="6080737"/>
            <a:chExt cx="1383588" cy="55367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pic>
        <p:nvPicPr>
          <p:cNvPr id="9"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138" y="2047591"/>
            <a:ext cx="2228937" cy="2788061"/>
          </a:xfrm>
          <a:prstGeom prst="rect">
            <a:avLst/>
          </a:prstGeom>
          <a:ln>
            <a:noFill/>
          </a:ln>
        </p:spPr>
      </p:pic>
      <p:pic>
        <p:nvPicPr>
          <p:cNvPr id="10" name="Content Placeholder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969765"/>
            <a:ext cx="2609892" cy="2865887"/>
          </a:xfrm>
          <a:prstGeom prst="rect">
            <a:avLst/>
          </a:prstGeom>
          <a:ln>
            <a:noFill/>
          </a:ln>
        </p:spPr>
      </p:pic>
      <p:sp>
        <p:nvSpPr>
          <p:cNvPr id="2" name="TextBox 1"/>
          <p:cNvSpPr txBox="1"/>
          <p:nvPr/>
        </p:nvSpPr>
        <p:spPr>
          <a:xfrm>
            <a:off x="3933554" y="4808697"/>
            <a:ext cx="1858107" cy="477054"/>
          </a:xfrm>
          <a:prstGeom prst="rect">
            <a:avLst/>
          </a:prstGeom>
          <a:noFill/>
        </p:spPr>
        <p:txBody>
          <a:bodyPr wrap="square" rtlCol="0">
            <a:spAutoFit/>
          </a:bodyPr>
          <a:lstStyle/>
          <a:p>
            <a:pPr algn="ctr"/>
            <a:r>
              <a:rPr lang="en-US" sz="1100" dirty="0">
                <a:latin typeface="Cambria" panose="02040503050406030204" pitchFamily="18" charset="0"/>
              </a:rPr>
              <a:t>Improper image extraction</a:t>
            </a:r>
          </a:p>
          <a:p>
            <a:pPr algn="ctr"/>
            <a:r>
              <a:rPr lang="en-US" sz="1100" dirty="0">
                <a:latin typeface="Cambria" panose="02040503050406030204" pitchFamily="18" charset="0"/>
              </a:rPr>
              <a:t> </a:t>
            </a:r>
            <a:r>
              <a:rPr lang="en-US" sz="1400" dirty="0">
                <a:latin typeface="Cambria" panose="02040503050406030204" pitchFamily="18" charset="0"/>
              </a:rPr>
              <a:t>FR </a:t>
            </a:r>
            <a:r>
              <a:rPr lang="en-US" sz="1400" dirty="0">
                <a:solidFill>
                  <a:srgbClr val="FF0000"/>
                </a:solidFill>
                <a:latin typeface="Cambria" panose="02040503050406030204" pitchFamily="18" charset="0"/>
              </a:rPr>
              <a:t>unsuccessful</a:t>
            </a:r>
          </a:p>
        </p:txBody>
      </p:sp>
      <p:sp>
        <p:nvSpPr>
          <p:cNvPr id="11" name="TextBox 10"/>
          <p:cNvSpPr txBox="1"/>
          <p:nvPr/>
        </p:nvSpPr>
        <p:spPr>
          <a:xfrm>
            <a:off x="6561155" y="4808697"/>
            <a:ext cx="1829723" cy="477054"/>
          </a:xfrm>
          <a:prstGeom prst="rect">
            <a:avLst/>
          </a:prstGeom>
          <a:noFill/>
        </p:spPr>
        <p:txBody>
          <a:bodyPr wrap="square" rtlCol="0">
            <a:spAutoFit/>
          </a:bodyPr>
          <a:lstStyle/>
          <a:p>
            <a:pPr algn="ctr"/>
            <a:r>
              <a:rPr lang="en-US" sz="1100" dirty="0">
                <a:latin typeface="Cambria" panose="02040503050406030204" pitchFamily="18" charset="0"/>
              </a:rPr>
              <a:t>Proper image extraction</a:t>
            </a:r>
          </a:p>
          <a:p>
            <a:pPr algn="ctr"/>
            <a:r>
              <a:rPr lang="en-US" sz="1400" dirty="0">
                <a:latin typeface="Cambria" panose="02040503050406030204" pitchFamily="18" charset="0"/>
              </a:rPr>
              <a:t>FR </a:t>
            </a:r>
            <a:r>
              <a:rPr lang="en-US" sz="1400" dirty="0">
                <a:solidFill>
                  <a:srgbClr val="00B050"/>
                </a:solidFill>
                <a:latin typeface="Cambria" panose="02040503050406030204" pitchFamily="18" charset="0"/>
              </a:rPr>
              <a:t>successful</a:t>
            </a:r>
          </a:p>
        </p:txBody>
      </p:sp>
    </p:spTree>
    <p:extLst>
      <p:ext uri="{BB962C8B-B14F-4D97-AF65-F5344CB8AC3E}">
        <p14:creationId xmlns:p14="http://schemas.microsoft.com/office/powerpoint/2010/main" val="351787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latin typeface="Cambria" panose="02040503050406030204" pitchFamily="18" charset="0"/>
              </a:rPr>
              <a:t>Image extraction and image quality matter!</a:t>
            </a:r>
          </a:p>
        </p:txBody>
      </p:sp>
      <p:sp>
        <p:nvSpPr>
          <p:cNvPr id="3" name="Text Placeholder 2"/>
          <p:cNvSpPr>
            <a:spLocks noGrp="1"/>
          </p:cNvSpPr>
          <p:nvPr>
            <p:ph type="body" idx="1"/>
          </p:nvPr>
        </p:nvSpPr>
        <p:spPr>
          <a:xfrm>
            <a:off x="457199" y="5337419"/>
            <a:ext cx="4040188" cy="838200"/>
          </a:xfrm>
        </p:spPr>
        <p:txBody>
          <a:bodyPr>
            <a:noAutofit/>
          </a:bodyPr>
          <a:lstStyle/>
          <a:p>
            <a:r>
              <a:rPr lang="en-US" sz="1800" b="0" dirty="0">
                <a:solidFill>
                  <a:schemeClr val="tx1"/>
                </a:solidFill>
                <a:latin typeface="Cambria" panose="02040503050406030204" pitchFamily="18" charset="0"/>
              </a:rPr>
              <a:t>One image of suspect hit in position 33; probe was not clear enough for comparison</a:t>
            </a:r>
          </a:p>
        </p:txBody>
      </p:sp>
      <p:sp>
        <p:nvSpPr>
          <p:cNvPr id="4" name="Text Placeholder 3"/>
          <p:cNvSpPr>
            <a:spLocks noGrp="1"/>
          </p:cNvSpPr>
          <p:nvPr>
            <p:ph type="body" sz="half" idx="3"/>
          </p:nvPr>
        </p:nvSpPr>
        <p:spPr>
          <a:xfrm>
            <a:off x="4560277" y="5331963"/>
            <a:ext cx="4041775" cy="838200"/>
          </a:xfrm>
        </p:spPr>
        <p:txBody>
          <a:bodyPr>
            <a:noAutofit/>
          </a:bodyPr>
          <a:lstStyle/>
          <a:p>
            <a:r>
              <a:rPr lang="en-US" sz="1800" b="0" dirty="0">
                <a:solidFill>
                  <a:schemeClr val="tx1"/>
                </a:solidFill>
                <a:latin typeface="Cambria" panose="02040503050406030204" pitchFamily="18" charset="0"/>
              </a:rPr>
              <a:t>Four images of suspect hit in positions 1, 3, 26 and 61; probe was suitable for comparison</a:t>
            </a:r>
          </a:p>
        </p:txBody>
      </p:sp>
      <p:pic>
        <p:nvPicPr>
          <p:cNvPr id="9"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23867" y="1416050"/>
            <a:ext cx="3106853" cy="3886200"/>
          </a:xfrm>
          <a:ln>
            <a:noFill/>
          </a:ln>
        </p:spPr>
      </p:pic>
      <p:pic>
        <p:nvPicPr>
          <p:cNvPr id="11"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17410" y="1445763"/>
            <a:ext cx="3512007" cy="3856487"/>
          </a:xfrm>
          <a:ln>
            <a:noFill/>
          </a:ln>
        </p:spPr>
      </p:pic>
      <p:grpSp>
        <p:nvGrpSpPr>
          <p:cNvPr id="8" name="Group 7">
            <a:extLst>
              <a:ext uri="{FF2B5EF4-FFF2-40B4-BE49-F238E27FC236}">
                <a16:creationId xmlns:a16="http://schemas.microsoft.com/office/drawing/2014/main" id="{1034C0EF-ACB6-458F-9261-2086828EB4BE}"/>
              </a:ext>
            </a:extLst>
          </p:cNvPr>
          <p:cNvGrpSpPr/>
          <p:nvPr/>
        </p:nvGrpSpPr>
        <p:grpSpPr>
          <a:xfrm>
            <a:off x="7476017" y="6080737"/>
            <a:ext cx="1383588" cy="553674"/>
            <a:chOff x="7476017" y="6080737"/>
            <a:chExt cx="1383588" cy="553674"/>
          </a:xfrm>
        </p:grpSpPr>
        <p:pic>
          <p:nvPicPr>
            <p:cNvPr id="10" name="Picture 9">
              <a:extLst>
                <a:ext uri="{FF2B5EF4-FFF2-40B4-BE49-F238E27FC236}">
                  <a16:creationId xmlns:a16="http://schemas.microsoft.com/office/drawing/2014/main" id="{C379C0E4-E00D-437B-AD6D-F9BF98AC68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12" name="Picture 11">
              <a:extLst>
                <a:ext uri="{FF2B5EF4-FFF2-40B4-BE49-F238E27FC236}">
                  <a16:creationId xmlns:a16="http://schemas.microsoft.com/office/drawing/2014/main" id="{E857395D-B78E-4087-BD25-FA1EBD56B9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84276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DCDF-41FC-4B23-A174-0AEA915D8419}"/>
              </a:ext>
            </a:extLst>
          </p:cNvPr>
          <p:cNvSpPr>
            <a:spLocks noGrp="1"/>
          </p:cNvSpPr>
          <p:nvPr>
            <p:ph type="title"/>
          </p:nvPr>
        </p:nvSpPr>
        <p:spPr/>
        <p:txBody>
          <a:bodyPr>
            <a:normAutofit/>
          </a:bodyPr>
          <a:lstStyle/>
          <a:p>
            <a:pPr algn="ctr"/>
            <a:r>
              <a:rPr lang="en-US" sz="3200" b="1" dirty="0">
                <a:latin typeface="Cambria" panose="02040503050406030204" pitchFamily="18" charset="0"/>
                <a:ea typeface="Cambria" panose="02040503050406030204" pitchFamily="18" charset="0"/>
              </a:rPr>
              <a:t>Running an FR Search </a:t>
            </a:r>
          </a:p>
        </p:txBody>
      </p:sp>
      <p:pic>
        <p:nvPicPr>
          <p:cNvPr id="5" name="Picture 4">
            <a:extLst>
              <a:ext uri="{FF2B5EF4-FFF2-40B4-BE49-F238E27FC236}">
                <a16:creationId xmlns:a16="http://schemas.microsoft.com/office/drawing/2014/main" id="{73C61346-0036-4822-975E-BA9B358D4A9F}"/>
              </a:ext>
            </a:extLst>
          </p:cNvPr>
          <p:cNvPicPr>
            <a:picLocks noChangeAspect="1"/>
          </p:cNvPicPr>
          <p:nvPr/>
        </p:nvPicPr>
        <p:blipFill>
          <a:blip r:embed="rId2"/>
          <a:stretch>
            <a:fillRect/>
          </a:stretch>
        </p:blipFill>
        <p:spPr>
          <a:xfrm>
            <a:off x="228600" y="1524000"/>
            <a:ext cx="8622836" cy="1009780"/>
          </a:xfrm>
          <a:prstGeom prst="rect">
            <a:avLst/>
          </a:prstGeom>
        </p:spPr>
      </p:pic>
      <p:sp>
        <p:nvSpPr>
          <p:cNvPr id="8" name="Content Placeholder 2">
            <a:extLst>
              <a:ext uri="{FF2B5EF4-FFF2-40B4-BE49-F238E27FC236}">
                <a16:creationId xmlns:a16="http://schemas.microsoft.com/office/drawing/2014/main" id="{810F1817-6899-4110-96DA-C401D2CDABB2}"/>
              </a:ext>
            </a:extLst>
          </p:cNvPr>
          <p:cNvSpPr>
            <a:spLocks noGrp="1"/>
          </p:cNvSpPr>
          <p:nvPr>
            <p:ph idx="1"/>
          </p:nvPr>
        </p:nvSpPr>
        <p:spPr>
          <a:xfrm>
            <a:off x="2362200" y="2994175"/>
            <a:ext cx="6019800" cy="3254225"/>
          </a:xfrm>
        </p:spPr>
        <p:txBody>
          <a:bodyPr>
            <a:normAutofit lnSpcReduction="10000"/>
          </a:bodyPr>
          <a:lstStyle/>
          <a:p>
            <a:r>
              <a:rPr lang="en-US" sz="2000" dirty="0">
                <a:latin typeface="Cambria" panose="02040503050406030204" pitchFamily="18" charset="0"/>
                <a:ea typeface="Cambria" panose="02040503050406030204" pitchFamily="18" charset="0"/>
              </a:rPr>
              <a:t>A valid case number and file class are REQUIRED to run any facial recognition search.</a:t>
            </a:r>
          </a:p>
          <a:p>
            <a:r>
              <a:rPr lang="en-US" sz="2000" dirty="0">
                <a:latin typeface="Cambria" panose="02040503050406030204" pitchFamily="18" charset="0"/>
                <a:ea typeface="Cambria" panose="02040503050406030204" pitchFamily="18" charset="0"/>
              </a:rPr>
              <a:t>Please enter the name of the requesting officer in the “requestor” box. </a:t>
            </a:r>
          </a:p>
          <a:p>
            <a:r>
              <a:rPr lang="en-US" sz="2000" dirty="0">
                <a:latin typeface="Cambria" panose="02040503050406030204" pitchFamily="18" charset="0"/>
                <a:ea typeface="Cambria" panose="02040503050406030204" pitchFamily="18" charset="0"/>
              </a:rPr>
              <a:t>Check “marked for review” on your candidate image.</a:t>
            </a:r>
          </a:p>
          <a:p>
            <a:r>
              <a:rPr lang="en-US" sz="2000" dirty="0">
                <a:latin typeface="Cambria" panose="02040503050406030204" pitchFamily="18" charset="0"/>
                <a:ea typeface="Cambria" panose="02040503050406030204" pitchFamily="18" charset="0"/>
              </a:rPr>
              <a:t>One individual (multiple photos of same individual are OK) per session.</a:t>
            </a:r>
          </a:p>
          <a:p>
            <a:r>
              <a:rPr lang="en-US" sz="2000" dirty="0">
                <a:latin typeface="Cambria" panose="02040503050406030204" pitchFamily="18" charset="0"/>
                <a:ea typeface="Cambria" panose="02040503050406030204" pitchFamily="18" charset="0"/>
              </a:rPr>
              <a:t>Do not delete sessions after you have entered a probe photo and run a search. </a:t>
            </a:r>
          </a:p>
        </p:txBody>
      </p:sp>
      <p:pic>
        <p:nvPicPr>
          <p:cNvPr id="4" name="Picture 3">
            <a:extLst>
              <a:ext uri="{FF2B5EF4-FFF2-40B4-BE49-F238E27FC236}">
                <a16:creationId xmlns:a16="http://schemas.microsoft.com/office/drawing/2014/main" id="{A6B54DC8-19C5-4B88-83EE-9904B4E7D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78" y="2807001"/>
            <a:ext cx="1495238" cy="3628571"/>
          </a:xfrm>
          <a:prstGeom prst="rect">
            <a:avLst/>
          </a:prstGeom>
        </p:spPr>
      </p:pic>
      <p:grpSp>
        <p:nvGrpSpPr>
          <p:cNvPr id="6" name="Group 5">
            <a:extLst>
              <a:ext uri="{FF2B5EF4-FFF2-40B4-BE49-F238E27FC236}">
                <a16:creationId xmlns:a16="http://schemas.microsoft.com/office/drawing/2014/main" id="{2773FED5-BFA6-4A44-BA6D-37473AAE9451}"/>
              </a:ext>
            </a:extLst>
          </p:cNvPr>
          <p:cNvGrpSpPr/>
          <p:nvPr/>
        </p:nvGrpSpPr>
        <p:grpSpPr>
          <a:xfrm>
            <a:off x="7476017" y="6080737"/>
            <a:ext cx="1383588" cy="553674"/>
            <a:chOff x="7476017" y="6080737"/>
            <a:chExt cx="1383588" cy="553674"/>
          </a:xfrm>
        </p:grpSpPr>
        <p:pic>
          <p:nvPicPr>
            <p:cNvPr id="7" name="Picture 6">
              <a:extLst>
                <a:ext uri="{FF2B5EF4-FFF2-40B4-BE49-F238E27FC236}">
                  <a16:creationId xmlns:a16="http://schemas.microsoft.com/office/drawing/2014/main" id="{F12B4FEB-8995-4C9D-9B6C-D7F3217BA7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9" name="Picture 8">
              <a:extLst>
                <a:ext uri="{FF2B5EF4-FFF2-40B4-BE49-F238E27FC236}">
                  <a16:creationId xmlns:a16="http://schemas.microsoft.com/office/drawing/2014/main" id="{D6C3164C-71AB-44E0-9902-067357BA5F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1594157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B39241D-0E36-406A-A3DD-A5015CB99B18}"/>
              </a:ext>
            </a:extLst>
          </p:cNvPr>
          <p:cNvGrpSpPr/>
          <p:nvPr/>
        </p:nvGrpSpPr>
        <p:grpSpPr>
          <a:xfrm>
            <a:off x="7620000" y="6096000"/>
            <a:ext cx="1383588" cy="553674"/>
            <a:chOff x="7476017" y="6080737"/>
            <a:chExt cx="1383588" cy="553674"/>
          </a:xfrm>
        </p:grpSpPr>
        <p:pic>
          <p:nvPicPr>
            <p:cNvPr id="7" name="Picture 6">
              <a:extLst>
                <a:ext uri="{FF2B5EF4-FFF2-40B4-BE49-F238E27FC236}">
                  <a16:creationId xmlns:a16="http://schemas.microsoft.com/office/drawing/2014/main" id="{A64C15B7-BCA8-4E70-850E-B3DFEE30C6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8" name="Picture 7">
              <a:extLst>
                <a:ext uri="{FF2B5EF4-FFF2-40B4-BE49-F238E27FC236}">
                  <a16:creationId xmlns:a16="http://schemas.microsoft.com/office/drawing/2014/main" id="{B9D396B1-B489-4FCC-87D9-24CB2886A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pic>
        <p:nvPicPr>
          <p:cNvPr id="10" name="Picture 9" descr="A person sitting on a bed posing for the camera&#10;&#10;Description automatically generated">
            <a:extLst>
              <a:ext uri="{FF2B5EF4-FFF2-40B4-BE49-F238E27FC236}">
                <a16:creationId xmlns:a16="http://schemas.microsoft.com/office/drawing/2014/main" id="{18505D7B-01CD-49B8-A0D0-F3B18AB9D4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92" y="1227110"/>
            <a:ext cx="2057400" cy="2573549"/>
          </a:xfrm>
          <a:prstGeom prst="rect">
            <a:avLst/>
          </a:prstGeom>
        </p:spPr>
      </p:pic>
      <p:pic>
        <p:nvPicPr>
          <p:cNvPr id="14" name="Picture 13" descr="A close up of a person&#10;&#10;Description automatically generated">
            <a:extLst>
              <a:ext uri="{FF2B5EF4-FFF2-40B4-BE49-F238E27FC236}">
                <a16:creationId xmlns:a16="http://schemas.microsoft.com/office/drawing/2014/main" id="{06AEC16F-AFF7-4FD1-A9D9-F7CE068643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533400"/>
            <a:ext cx="2057400" cy="1980485"/>
          </a:xfrm>
          <a:prstGeom prst="rect">
            <a:avLst/>
          </a:prstGeom>
        </p:spPr>
      </p:pic>
      <p:pic>
        <p:nvPicPr>
          <p:cNvPr id="16" name="Picture 15" descr="A person looking at the camera&#10;&#10;Description automatically generated">
            <a:extLst>
              <a:ext uri="{FF2B5EF4-FFF2-40B4-BE49-F238E27FC236}">
                <a16:creationId xmlns:a16="http://schemas.microsoft.com/office/drawing/2014/main" id="{FF211799-6AF5-4735-972F-19834AD558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3275" y="508746"/>
            <a:ext cx="1799665" cy="2005138"/>
          </a:xfrm>
          <a:prstGeom prst="rect">
            <a:avLst/>
          </a:prstGeom>
        </p:spPr>
      </p:pic>
      <p:pic>
        <p:nvPicPr>
          <p:cNvPr id="17" name="Picture 16">
            <a:extLst>
              <a:ext uri="{FF2B5EF4-FFF2-40B4-BE49-F238E27FC236}">
                <a16:creationId xmlns:a16="http://schemas.microsoft.com/office/drawing/2014/main" id="{3239C091-09A9-442C-985D-BCC2ABBB5CF6}"/>
              </a:ext>
            </a:extLst>
          </p:cNvPr>
          <p:cNvPicPr>
            <a:picLocks noChangeAspect="1"/>
          </p:cNvPicPr>
          <p:nvPr/>
        </p:nvPicPr>
        <p:blipFill>
          <a:blip r:embed="rId7"/>
          <a:stretch>
            <a:fillRect/>
          </a:stretch>
        </p:blipFill>
        <p:spPr>
          <a:xfrm>
            <a:off x="5486400" y="3276600"/>
            <a:ext cx="2563529" cy="2467939"/>
          </a:xfrm>
          <a:prstGeom prst="rect">
            <a:avLst/>
          </a:prstGeom>
        </p:spPr>
      </p:pic>
      <p:pic>
        <p:nvPicPr>
          <p:cNvPr id="19" name="Picture 18" descr="A person posing for the camera&#10;&#10;Description automatically generated">
            <a:extLst>
              <a:ext uri="{FF2B5EF4-FFF2-40B4-BE49-F238E27FC236}">
                <a16:creationId xmlns:a16="http://schemas.microsoft.com/office/drawing/2014/main" id="{02A8F794-F5CD-4B99-9E68-5C430493EE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800" y="3352800"/>
            <a:ext cx="2300769" cy="2300769"/>
          </a:xfrm>
          <a:prstGeom prst="rect">
            <a:avLst/>
          </a:prstGeom>
        </p:spPr>
      </p:pic>
      <p:sp>
        <p:nvSpPr>
          <p:cNvPr id="20" name="Rectangle 19">
            <a:extLst>
              <a:ext uri="{FF2B5EF4-FFF2-40B4-BE49-F238E27FC236}">
                <a16:creationId xmlns:a16="http://schemas.microsoft.com/office/drawing/2014/main" id="{3109DF27-81D8-4BB3-9021-4730E26936F2}"/>
              </a:ext>
            </a:extLst>
          </p:cNvPr>
          <p:cNvSpPr/>
          <p:nvPr/>
        </p:nvSpPr>
        <p:spPr>
          <a:xfrm>
            <a:off x="3572983" y="2641628"/>
            <a:ext cx="4572000" cy="369332"/>
          </a:xfrm>
          <a:prstGeom prst="rect">
            <a:avLst/>
          </a:prstGeom>
        </p:spPr>
        <p:txBody>
          <a:bodyPr>
            <a:spAutoFit/>
          </a:bodyPr>
          <a:lstStyle/>
          <a:p>
            <a:r>
              <a:rPr lang="en-US" dirty="0">
                <a:latin typeface="Cambria" panose="02040503050406030204" pitchFamily="18" charset="0"/>
                <a:ea typeface="Cambria" panose="02040503050406030204" pitchFamily="18" charset="0"/>
              </a:rPr>
              <a:t>Be mindful of filters and their effects </a:t>
            </a:r>
          </a:p>
        </p:txBody>
      </p:sp>
      <p:sp>
        <p:nvSpPr>
          <p:cNvPr id="21" name="Rectangle 20">
            <a:extLst>
              <a:ext uri="{FF2B5EF4-FFF2-40B4-BE49-F238E27FC236}">
                <a16:creationId xmlns:a16="http://schemas.microsoft.com/office/drawing/2014/main" id="{2AE73BFC-C15B-4993-A899-F2D7D1757D52}"/>
              </a:ext>
            </a:extLst>
          </p:cNvPr>
          <p:cNvSpPr/>
          <p:nvPr/>
        </p:nvSpPr>
        <p:spPr>
          <a:xfrm>
            <a:off x="304800" y="3962400"/>
            <a:ext cx="2057400" cy="923330"/>
          </a:xfrm>
          <a:prstGeom prst="rect">
            <a:avLst/>
          </a:prstGeom>
        </p:spPr>
        <p:txBody>
          <a:bodyPr wrap="square">
            <a:spAutoFit/>
          </a:bodyPr>
          <a:lstStyle/>
          <a:p>
            <a:pPr algn="ctr"/>
            <a:r>
              <a:rPr lang="en-US" dirty="0">
                <a:latin typeface="Cambria" panose="02040503050406030204" pitchFamily="18" charset="0"/>
                <a:ea typeface="Cambria" panose="02040503050406030204" pitchFamily="18" charset="0"/>
              </a:rPr>
              <a:t>Cover faces of additional people in photos</a:t>
            </a:r>
          </a:p>
        </p:txBody>
      </p:sp>
      <p:sp>
        <p:nvSpPr>
          <p:cNvPr id="22" name="Rectangle 21">
            <a:extLst>
              <a:ext uri="{FF2B5EF4-FFF2-40B4-BE49-F238E27FC236}">
                <a16:creationId xmlns:a16="http://schemas.microsoft.com/office/drawing/2014/main" id="{9452DABF-552A-4E7F-9952-B24057BB956D}"/>
              </a:ext>
            </a:extLst>
          </p:cNvPr>
          <p:cNvSpPr/>
          <p:nvPr/>
        </p:nvSpPr>
        <p:spPr>
          <a:xfrm>
            <a:off x="3572983" y="5723027"/>
            <a:ext cx="4572000" cy="646331"/>
          </a:xfrm>
          <a:prstGeom prst="rect">
            <a:avLst/>
          </a:prstGeom>
        </p:spPr>
        <p:txBody>
          <a:bodyPr>
            <a:spAutoFit/>
          </a:bodyPr>
          <a:lstStyle/>
          <a:p>
            <a:r>
              <a:rPr lang="en-US" dirty="0">
                <a:latin typeface="Cambria" panose="02040503050406030204" pitchFamily="18" charset="0"/>
                <a:ea typeface="Cambria" panose="02040503050406030204" pitchFamily="18" charset="0"/>
              </a:rPr>
              <a:t>Rotate photo if face is at an angle</a:t>
            </a:r>
          </a:p>
          <a:p>
            <a:r>
              <a:rPr lang="en-US" dirty="0">
                <a:latin typeface="Cambria" panose="02040503050406030204" pitchFamily="18" charset="0"/>
                <a:ea typeface="Cambria" panose="02040503050406030204" pitchFamily="18" charset="0"/>
              </a:rPr>
              <a:t>Flip photos taken as “selfie”</a:t>
            </a:r>
          </a:p>
        </p:txBody>
      </p:sp>
    </p:spTree>
    <p:extLst>
      <p:ext uri="{BB962C8B-B14F-4D97-AF65-F5344CB8AC3E}">
        <p14:creationId xmlns:p14="http://schemas.microsoft.com/office/powerpoint/2010/main" val="159980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additive="base">
                                        <p:cTn id="4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anim calcmode="lin" valueType="num">
                                      <p:cBhvr additive="base">
                                        <p:cTn id="4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A36BDE-3026-4688-AAA4-38F0F8A4C9BC}"/>
              </a:ext>
            </a:extLst>
          </p:cNvPr>
          <p:cNvSpPr txBox="1"/>
          <p:nvPr/>
        </p:nvSpPr>
        <p:spPr>
          <a:xfrm>
            <a:off x="381000" y="1225689"/>
            <a:ext cx="8077200" cy="5170646"/>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2200" dirty="0">
                <a:effectLst/>
                <a:latin typeface="Cambria" panose="02040503050406030204" pitchFamily="18" charset="0"/>
                <a:ea typeface="Cambria" panose="02040503050406030204" pitchFamily="18" charset="0"/>
              </a:rPr>
              <a:t>Any Investigative Lead Report provided to you by the MSP</a:t>
            </a:r>
            <a:r>
              <a:rPr lang="en-US" sz="2200" dirty="0">
                <a:latin typeface="Cambria" panose="02040503050406030204" pitchFamily="18" charset="0"/>
                <a:ea typeface="Cambria" panose="02040503050406030204" pitchFamily="18" charset="0"/>
              </a:rPr>
              <a:t> </a:t>
            </a:r>
            <a:r>
              <a:rPr lang="en-US" sz="2200" dirty="0">
                <a:effectLst/>
                <a:latin typeface="Cambria" panose="02040503050406030204" pitchFamily="18" charset="0"/>
                <a:ea typeface="Cambria" panose="02040503050406030204" pitchFamily="18" charset="0"/>
              </a:rPr>
              <a:t>SNAP Unit is NOT positive identification, is NOT probable cause for arrest, and further investigation MUST take place.</a:t>
            </a:r>
          </a:p>
          <a:p>
            <a:pPr marL="742950" lvl="1" indent="-285750">
              <a:buFont typeface="Arial" panose="020B0604020202020204" pitchFamily="34" charset="0"/>
              <a:buChar char="•"/>
            </a:pPr>
            <a:r>
              <a:rPr lang="en-US" sz="2200" dirty="0">
                <a:latin typeface="Cambria" panose="02040503050406030204" pitchFamily="18" charset="0"/>
                <a:ea typeface="Cambria" panose="02040503050406030204" pitchFamily="18" charset="0"/>
              </a:rPr>
              <a:t>This is the same for any lead produced by a local agency. </a:t>
            </a:r>
          </a:p>
          <a:p>
            <a:pPr lvl="1"/>
            <a:endParaRPr lang="en-US" sz="2200" dirty="0">
              <a:effectLst/>
              <a:latin typeface="Cambria" panose="02040503050406030204" pitchFamily="18" charset="0"/>
              <a:ea typeface="Cambria" panose="02040503050406030204" pitchFamily="18" charset="0"/>
            </a:endParaRPr>
          </a:p>
          <a:p>
            <a:pPr marL="285750" marR="0" indent="-285750">
              <a:spcBef>
                <a:spcPts val="0"/>
              </a:spcBef>
              <a:spcAft>
                <a:spcPts val="0"/>
              </a:spcAft>
              <a:buFont typeface="Arial" panose="020B0604020202020204" pitchFamily="34" charset="0"/>
              <a:buChar char="•"/>
            </a:pPr>
            <a:r>
              <a:rPr lang="en-US" sz="2200" dirty="0">
                <a:effectLst/>
                <a:latin typeface="Cambria" panose="02040503050406030204" pitchFamily="18" charset="0"/>
                <a:ea typeface="Cambria" panose="02040503050406030204" pitchFamily="18" charset="0"/>
              </a:rPr>
              <a:t> All MSP Investigative Lead Reports are peer and/or</a:t>
            </a:r>
            <a:r>
              <a:rPr lang="en-US" sz="2200" dirty="0">
                <a:solidFill>
                  <a:srgbClr val="FF0000"/>
                </a:solidFill>
                <a:effectLst/>
                <a:latin typeface="Cambria" panose="02040503050406030204" pitchFamily="18" charset="0"/>
                <a:ea typeface="Cambria" panose="02040503050406030204" pitchFamily="18" charset="0"/>
              </a:rPr>
              <a:t> </a:t>
            </a:r>
            <a:r>
              <a:rPr lang="en-US" sz="2200" dirty="0">
                <a:effectLst/>
                <a:latin typeface="Cambria" panose="02040503050406030204" pitchFamily="18" charset="0"/>
                <a:ea typeface="Cambria" panose="02040503050406030204" pitchFamily="18" charset="0"/>
              </a:rPr>
              <a:t>supervisor reviewed prior to release.  </a:t>
            </a:r>
          </a:p>
          <a:p>
            <a:pPr marL="742950" lvl="1" indent="-285750">
              <a:buFont typeface="Arial" panose="020B0604020202020204" pitchFamily="34" charset="0"/>
              <a:buChar char="•"/>
            </a:pPr>
            <a:r>
              <a:rPr lang="en-US" sz="2200" dirty="0">
                <a:effectLst/>
                <a:latin typeface="Cambria" panose="02040503050406030204" pitchFamily="18" charset="0"/>
                <a:ea typeface="Cambria" panose="02040503050406030204" pitchFamily="18" charset="0"/>
              </a:rPr>
              <a:t>It is recommended that local agencies peer/supervisory review as well. </a:t>
            </a:r>
          </a:p>
          <a:p>
            <a:pPr marR="0">
              <a:spcBef>
                <a:spcPts val="0"/>
              </a:spcBef>
              <a:spcAft>
                <a:spcPts val="0"/>
              </a:spcAft>
            </a:pPr>
            <a:endParaRPr lang="en-US" sz="2200" dirty="0">
              <a:effectLst/>
              <a:latin typeface="Cambria" panose="02040503050406030204" pitchFamily="18" charset="0"/>
              <a:ea typeface="Cambria" panose="02040503050406030204" pitchFamily="18" charset="0"/>
            </a:endParaRPr>
          </a:p>
          <a:p>
            <a:pPr marL="285750" marR="0" indent="-285750">
              <a:spcBef>
                <a:spcPts val="0"/>
              </a:spcBef>
              <a:spcAft>
                <a:spcPts val="0"/>
              </a:spcAft>
              <a:buFont typeface="Arial" panose="020B0604020202020204" pitchFamily="34" charset="0"/>
              <a:buChar char="•"/>
            </a:pPr>
            <a:r>
              <a:rPr lang="en-US" sz="2200" dirty="0">
                <a:effectLst/>
                <a:latin typeface="Cambria" panose="02040503050406030204" pitchFamily="18" charset="0"/>
                <a:ea typeface="Cambria" panose="02040503050406030204" pitchFamily="18" charset="0"/>
              </a:rPr>
              <a:t>As stated on the Investigative Lead Report, the reports contain Personally Identifiable Information and Law Enforcement sensitive information. These reports shall not be shared without a proper FOIA request and redaction of Personally Identifiable Information.</a:t>
            </a:r>
          </a:p>
        </p:txBody>
      </p:sp>
      <p:sp>
        <p:nvSpPr>
          <p:cNvPr id="5" name="TextBox 4">
            <a:extLst>
              <a:ext uri="{FF2B5EF4-FFF2-40B4-BE49-F238E27FC236}">
                <a16:creationId xmlns:a16="http://schemas.microsoft.com/office/drawing/2014/main" id="{C8DEE7D0-344F-4828-AEF3-534796296A85}"/>
              </a:ext>
            </a:extLst>
          </p:cNvPr>
          <p:cNvSpPr txBox="1"/>
          <p:nvPr/>
        </p:nvSpPr>
        <p:spPr>
          <a:xfrm>
            <a:off x="1524000" y="358867"/>
            <a:ext cx="7086600" cy="646331"/>
          </a:xfrm>
          <a:prstGeom prst="rect">
            <a:avLst/>
          </a:prstGeom>
          <a:noFill/>
        </p:spPr>
        <p:txBody>
          <a:bodyPr wrap="square">
            <a:spAutoFit/>
          </a:bodyPr>
          <a:lstStyle/>
          <a:p>
            <a:r>
              <a:rPr lang="en-US" sz="3600" b="1" dirty="0">
                <a:latin typeface="Cambria" panose="02040503050406030204" pitchFamily="18" charset="0"/>
              </a:rPr>
              <a:t>Investigative Lead Reports </a:t>
            </a:r>
            <a:endParaRPr lang="en-US" sz="3600" dirty="0"/>
          </a:p>
        </p:txBody>
      </p:sp>
      <p:grpSp>
        <p:nvGrpSpPr>
          <p:cNvPr id="6" name="Group 5">
            <a:extLst>
              <a:ext uri="{FF2B5EF4-FFF2-40B4-BE49-F238E27FC236}">
                <a16:creationId xmlns:a16="http://schemas.microsoft.com/office/drawing/2014/main" id="{6E8124CF-BBCE-4C4D-ADCC-023D2DF5F80C}"/>
              </a:ext>
            </a:extLst>
          </p:cNvPr>
          <p:cNvGrpSpPr/>
          <p:nvPr/>
        </p:nvGrpSpPr>
        <p:grpSpPr>
          <a:xfrm>
            <a:off x="7379412" y="6047763"/>
            <a:ext cx="1383588" cy="553674"/>
            <a:chOff x="7476017" y="6080737"/>
            <a:chExt cx="1383588" cy="553674"/>
          </a:xfrm>
        </p:grpSpPr>
        <p:pic>
          <p:nvPicPr>
            <p:cNvPr id="7" name="Picture 6">
              <a:extLst>
                <a:ext uri="{FF2B5EF4-FFF2-40B4-BE49-F238E27FC236}">
                  <a16:creationId xmlns:a16="http://schemas.microsoft.com/office/drawing/2014/main" id="{70263D32-89C4-4E33-A85B-5D9D62DED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8" name="Picture 7">
              <a:extLst>
                <a:ext uri="{FF2B5EF4-FFF2-40B4-BE49-F238E27FC236}">
                  <a16:creationId xmlns:a16="http://schemas.microsoft.com/office/drawing/2014/main" id="{0415B669-A457-4DFF-809A-F811959E02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3672908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DEAB-4F82-4F9A-86CC-98F3A4077EBB}"/>
              </a:ext>
            </a:extLst>
          </p:cNvPr>
          <p:cNvSpPr>
            <a:spLocks noGrp="1"/>
          </p:cNvSpPr>
          <p:nvPr>
            <p:ph type="title"/>
          </p:nvPr>
        </p:nvSpPr>
        <p:spPr>
          <a:xfrm>
            <a:off x="643492" y="457200"/>
            <a:ext cx="7467600" cy="1143000"/>
          </a:xfrm>
        </p:spPr>
        <p:txBody>
          <a:bodyPr>
            <a:normAutofit fontScale="90000"/>
          </a:bodyPr>
          <a:lstStyle/>
          <a:p>
            <a:r>
              <a:rPr lang="en-US" sz="4800" b="1" dirty="0">
                <a:latin typeface="Cambria" panose="02040503050406030204" pitchFamily="18" charset="0"/>
              </a:rPr>
              <a:t>Investigative Lead Reports </a:t>
            </a:r>
            <a:br>
              <a:rPr lang="en-US" sz="4800" dirty="0"/>
            </a:br>
            <a:endParaRPr lang="en-US" dirty="0"/>
          </a:p>
        </p:txBody>
      </p:sp>
      <p:sp>
        <p:nvSpPr>
          <p:cNvPr id="3" name="Content Placeholder 2">
            <a:extLst>
              <a:ext uri="{FF2B5EF4-FFF2-40B4-BE49-F238E27FC236}">
                <a16:creationId xmlns:a16="http://schemas.microsoft.com/office/drawing/2014/main" id="{366E9138-D5A3-48FC-87B7-A7251D737B1A}"/>
              </a:ext>
            </a:extLst>
          </p:cNvPr>
          <p:cNvSpPr>
            <a:spLocks noGrp="1"/>
          </p:cNvSpPr>
          <p:nvPr>
            <p:ph idx="1"/>
          </p:nvPr>
        </p:nvSpPr>
        <p:spPr>
          <a:xfrm>
            <a:off x="533400" y="1524000"/>
            <a:ext cx="7467600" cy="4525963"/>
          </a:xfrm>
        </p:spPr>
        <p:txBody>
          <a:bodyPr>
            <a:normAutofit fontScale="85000" lnSpcReduction="10000"/>
          </a:bodyPr>
          <a:lstStyle/>
          <a:p>
            <a:r>
              <a:rPr lang="en-US" sz="2400" dirty="0">
                <a:latin typeface="Cambria" panose="02040503050406030204" pitchFamily="18" charset="0"/>
                <a:ea typeface="Cambria" panose="02040503050406030204" pitchFamily="18" charset="0"/>
              </a:rPr>
              <a:t>Do not use the word “</a:t>
            </a:r>
            <a:r>
              <a:rPr lang="en-US" sz="2400" dirty="0">
                <a:solidFill>
                  <a:srgbClr val="FF0000"/>
                </a:solidFill>
                <a:latin typeface="Cambria" panose="02040503050406030204" pitchFamily="18" charset="0"/>
                <a:ea typeface="Cambria" panose="02040503050406030204" pitchFamily="18" charset="0"/>
              </a:rPr>
              <a:t>Match</a:t>
            </a:r>
            <a:r>
              <a:rPr lang="en-US" sz="2400" dirty="0">
                <a:latin typeface="Cambria" panose="02040503050406030204" pitchFamily="18" charset="0"/>
                <a:ea typeface="Cambria" panose="02040503050406030204" pitchFamily="18" charset="0"/>
              </a:rPr>
              <a:t>” to describe your finding as a result of FR/FI.</a:t>
            </a:r>
          </a:p>
          <a:p>
            <a:pPr lvl="1"/>
            <a:r>
              <a:rPr lang="en-US" sz="2400" dirty="0">
                <a:latin typeface="Cambria" panose="02040503050406030204" pitchFamily="18" charset="0"/>
                <a:ea typeface="Cambria" panose="02040503050406030204" pitchFamily="18" charset="0"/>
              </a:rPr>
              <a:t>Viable candidate, investigative lead. </a:t>
            </a:r>
          </a:p>
          <a:p>
            <a:pPr lvl="1"/>
            <a:r>
              <a:rPr lang="en-US" sz="2400" dirty="0">
                <a:latin typeface="Cambria" panose="02040503050406030204" pitchFamily="18" charset="0"/>
                <a:ea typeface="Cambria" panose="02040503050406030204" pitchFamily="18" charset="0"/>
              </a:rPr>
              <a:t>Be clear in your response that this is not a form of positive identification and should NOT be treated as such. </a:t>
            </a:r>
          </a:p>
          <a:p>
            <a:pPr marL="448056" lvl="1" indent="0">
              <a:buNone/>
            </a:pP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Do not run a photo if you are not confident in your ability to compare details of the face. </a:t>
            </a:r>
          </a:p>
          <a:p>
            <a:pPr lvl="1"/>
            <a:r>
              <a:rPr lang="en-US" sz="2400" dirty="0">
                <a:latin typeface="Cambria" panose="02040503050406030204" pitchFamily="18" charset="0"/>
                <a:ea typeface="Cambria" panose="02040503050406030204" pitchFamily="18" charset="0"/>
              </a:rPr>
              <a:t>Can you testify in court to your findings regarding facial identification in detail? </a:t>
            </a:r>
          </a:p>
          <a:p>
            <a:pPr marL="448056" lvl="1" indent="0">
              <a:buNone/>
            </a:pP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Do not run a photo without a valid case number and identified law enforcement purpose </a:t>
            </a:r>
            <a:r>
              <a:rPr lang="en-US" sz="2400" dirty="0">
                <a:solidFill>
                  <a:srgbClr val="FF0000"/>
                </a:solidFill>
                <a:latin typeface="Cambria" panose="02040503050406030204" pitchFamily="18" charset="0"/>
                <a:ea typeface="Cambria" panose="02040503050406030204" pitchFamily="18" charset="0"/>
              </a:rPr>
              <a:t>regardless of urgency. </a:t>
            </a:r>
          </a:p>
          <a:p>
            <a:pPr lvl="1"/>
            <a:endParaRPr lang="en-US" dirty="0"/>
          </a:p>
          <a:p>
            <a:pPr lvl="1"/>
            <a:endParaRPr lang="en-US" dirty="0"/>
          </a:p>
          <a:p>
            <a:pPr marL="448056" lvl="1" indent="0">
              <a:buNone/>
            </a:pPr>
            <a:endParaRPr lang="en-US" dirty="0"/>
          </a:p>
        </p:txBody>
      </p:sp>
      <p:grpSp>
        <p:nvGrpSpPr>
          <p:cNvPr id="4" name="Group 3">
            <a:extLst>
              <a:ext uri="{FF2B5EF4-FFF2-40B4-BE49-F238E27FC236}">
                <a16:creationId xmlns:a16="http://schemas.microsoft.com/office/drawing/2014/main" id="{7210AA7E-E9AA-4E16-BAFC-70E028A979C5}"/>
              </a:ext>
            </a:extLst>
          </p:cNvPr>
          <p:cNvGrpSpPr/>
          <p:nvPr/>
        </p:nvGrpSpPr>
        <p:grpSpPr>
          <a:xfrm>
            <a:off x="7467600" y="6126163"/>
            <a:ext cx="1383588" cy="553674"/>
            <a:chOff x="7476017" y="6080737"/>
            <a:chExt cx="1383588" cy="553674"/>
          </a:xfrm>
        </p:grpSpPr>
        <p:pic>
          <p:nvPicPr>
            <p:cNvPr id="5" name="Picture 4">
              <a:extLst>
                <a:ext uri="{FF2B5EF4-FFF2-40B4-BE49-F238E27FC236}">
                  <a16:creationId xmlns:a16="http://schemas.microsoft.com/office/drawing/2014/main" id="{B1277E28-1C0B-40C4-BD73-4AFDA763A8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6" name="Picture 5">
              <a:extLst>
                <a:ext uri="{FF2B5EF4-FFF2-40B4-BE49-F238E27FC236}">
                  <a16:creationId xmlns:a16="http://schemas.microsoft.com/office/drawing/2014/main" id="{687AEC15-AC52-410E-85BA-26C49DE7F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177231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98FF-ED5C-4D97-B739-CA53E6230D09}"/>
              </a:ext>
            </a:extLst>
          </p:cNvPr>
          <p:cNvSpPr>
            <a:spLocks noGrp="1"/>
          </p:cNvSpPr>
          <p:nvPr>
            <p:ph type="title"/>
          </p:nvPr>
        </p:nvSpPr>
        <p:spPr/>
        <p:txBody>
          <a:bodyPr>
            <a:normAutofit/>
          </a:bodyPr>
          <a:lstStyle/>
          <a:p>
            <a:pPr algn="ctr"/>
            <a:r>
              <a:rPr lang="en-US" sz="3300" b="1" dirty="0">
                <a:latin typeface="Cambria" panose="02040503050406030204" pitchFamily="18" charset="0"/>
                <a:ea typeface="Cambria" panose="02040503050406030204" pitchFamily="18" charset="0"/>
              </a:rPr>
              <a:t>Image editing tools within SNAP</a:t>
            </a:r>
            <a:endParaRPr lang="en-US" sz="3300" dirty="0"/>
          </a:p>
        </p:txBody>
      </p:sp>
      <p:pic>
        <p:nvPicPr>
          <p:cNvPr id="4" name="Picture 3">
            <a:extLst>
              <a:ext uri="{FF2B5EF4-FFF2-40B4-BE49-F238E27FC236}">
                <a16:creationId xmlns:a16="http://schemas.microsoft.com/office/drawing/2014/main" id="{8CF78904-B8CD-43D0-82A9-14D8A2E3F7F4}"/>
              </a:ext>
            </a:extLst>
          </p:cNvPr>
          <p:cNvPicPr>
            <a:picLocks noChangeAspect="1"/>
          </p:cNvPicPr>
          <p:nvPr/>
        </p:nvPicPr>
        <p:blipFill>
          <a:blip r:embed="rId2"/>
          <a:stretch>
            <a:fillRect/>
          </a:stretch>
        </p:blipFill>
        <p:spPr>
          <a:xfrm>
            <a:off x="1066800" y="1752600"/>
            <a:ext cx="2514600" cy="3619500"/>
          </a:xfrm>
          <a:prstGeom prst="rect">
            <a:avLst/>
          </a:prstGeom>
        </p:spPr>
      </p:pic>
      <p:pic>
        <p:nvPicPr>
          <p:cNvPr id="5" name="Picture 4">
            <a:extLst>
              <a:ext uri="{FF2B5EF4-FFF2-40B4-BE49-F238E27FC236}">
                <a16:creationId xmlns:a16="http://schemas.microsoft.com/office/drawing/2014/main" id="{9C281634-0AEC-4D47-8734-314FC0F9A8F7}"/>
              </a:ext>
            </a:extLst>
          </p:cNvPr>
          <p:cNvPicPr>
            <a:picLocks noChangeAspect="1"/>
          </p:cNvPicPr>
          <p:nvPr/>
        </p:nvPicPr>
        <p:blipFill>
          <a:blip r:embed="rId3"/>
          <a:stretch>
            <a:fillRect/>
          </a:stretch>
        </p:blipFill>
        <p:spPr>
          <a:xfrm>
            <a:off x="4381295" y="1417638"/>
            <a:ext cx="3543505" cy="4593197"/>
          </a:xfrm>
          <a:prstGeom prst="rect">
            <a:avLst/>
          </a:prstGeom>
        </p:spPr>
      </p:pic>
      <p:grpSp>
        <p:nvGrpSpPr>
          <p:cNvPr id="6" name="Group 5">
            <a:extLst>
              <a:ext uri="{FF2B5EF4-FFF2-40B4-BE49-F238E27FC236}">
                <a16:creationId xmlns:a16="http://schemas.microsoft.com/office/drawing/2014/main" id="{EF3884E5-6346-430E-B5BC-8EB6609F45F2}"/>
              </a:ext>
            </a:extLst>
          </p:cNvPr>
          <p:cNvGrpSpPr/>
          <p:nvPr/>
        </p:nvGrpSpPr>
        <p:grpSpPr>
          <a:xfrm>
            <a:off x="7620000" y="6096000"/>
            <a:ext cx="1383588" cy="553674"/>
            <a:chOff x="7476017" y="6080737"/>
            <a:chExt cx="1383588" cy="553674"/>
          </a:xfrm>
        </p:grpSpPr>
        <p:pic>
          <p:nvPicPr>
            <p:cNvPr id="7" name="Picture 6">
              <a:extLst>
                <a:ext uri="{FF2B5EF4-FFF2-40B4-BE49-F238E27FC236}">
                  <a16:creationId xmlns:a16="http://schemas.microsoft.com/office/drawing/2014/main" id="{B1D5D0F0-B552-4636-91F3-0175B10CF8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8" name="Picture 7">
              <a:extLst>
                <a:ext uri="{FF2B5EF4-FFF2-40B4-BE49-F238E27FC236}">
                  <a16:creationId xmlns:a16="http://schemas.microsoft.com/office/drawing/2014/main" id="{884833DB-FBF9-4372-8C19-2C51A1A25D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7407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476017" y="6080737"/>
            <a:ext cx="1383588" cy="553674"/>
            <a:chOff x="7476017" y="6080737"/>
            <a:chExt cx="1383588" cy="55367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
        <p:nvSpPr>
          <p:cNvPr id="2" name="Title 1"/>
          <p:cNvSpPr>
            <a:spLocks noGrp="1"/>
          </p:cNvSpPr>
          <p:nvPr>
            <p:ph type="title"/>
          </p:nvPr>
        </p:nvSpPr>
        <p:spPr>
          <a:xfrm>
            <a:off x="457200" y="381000"/>
            <a:ext cx="8236528" cy="730250"/>
          </a:xfrm>
        </p:spPr>
        <p:txBody>
          <a:bodyPr>
            <a:noAutofit/>
          </a:bodyPr>
          <a:lstStyle/>
          <a:p>
            <a:pPr algn="ctr"/>
            <a:r>
              <a:rPr lang="en-US" sz="4000" dirty="0">
                <a:solidFill>
                  <a:schemeClr val="tx1"/>
                </a:solidFill>
                <a:latin typeface="Cambria" panose="02040503050406030204" pitchFamily="18" charset="0"/>
                <a:ea typeface="Cambria" panose="02040503050406030204" pitchFamily="18" charset="0"/>
              </a:rPr>
              <a:t>What is the Statewide Network of Agency Photos (SNAP)?</a:t>
            </a:r>
          </a:p>
        </p:txBody>
      </p:sp>
      <p:sp>
        <p:nvSpPr>
          <p:cNvPr id="3" name="Content Placeholder 2"/>
          <p:cNvSpPr>
            <a:spLocks noGrp="1"/>
          </p:cNvSpPr>
          <p:nvPr>
            <p:ph sz="half" idx="1"/>
          </p:nvPr>
        </p:nvSpPr>
        <p:spPr>
          <a:xfrm>
            <a:off x="762000" y="2133600"/>
            <a:ext cx="7086600" cy="3505200"/>
          </a:xfrm>
        </p:spPr>
        <p:txBody>
          <a:bodyPr>
            <a:noAutofit/>
          </a:bodyPr>
          <a:lstStyle/>
          <a:p>
            <a:r>
              <a:rPr lang="en-US" sz="2000" dirty="0">
                <a:latin typeface="Cambria" panose="02040503050406030204" pitchFamily="18" charset="0"/>
              </a:rPr>
              <a:t>MSP’s statewide central repository </a:t>
            </a:r>
          </a:p>
          <a:p>
            <a:pPr lvl="1"/>
            <a:r>
              <a:rPr lang="en-US" sz="1600" dirty="0">
                <a:latin typeface="Cambria" panose="02040503050406030204" pitchFamily="18" charset="0"/>
              </a:rPr>
              <a:t>SOS database copy, mug shot photos , and MDOC photos</a:t>
            </a:r>
          </a:p>
          <a:p>
            <a:endParaRPr lang="en-US" sz="2000" dirty="0">
              <a:latin typeface="Cambria" panose="02040503050406030204" pitchFamily="18" charset="0"/>
            </a:endParaRPr>
          </a:p>
          <a:p>
            <a:r>
              <a:rPr lang="en-US" sz="2000" dirty="0">
                <a:latin typeface="Cambria" panose="02040503050406030204" pitchFamily="18" charset="0"/>
              </a:rPr>
              <a:t>Mug shot photos are submitted via Live Scan by participating agencies at the time of arrest </a:t>
            </a:r>
          </a:p>
          <a:p>
            <a:endParaRPr lang="en-US" sz="2000" dirty="0">
              <a:latin typeface="Cambria" panose="02040503050406030204" pitchFamily="18" charset="0"/>
            </a:endParaRPr>
          </a:p>
          <a:p>
            <a:r>
              <a:rPr lang="en-US" sz="2000" dirty="0">
                <a:latin typeface="Cambria" panose="02040503050406030204" pitchFamily="18" charset="0"/>
              </a:rPr>
              <a:t>All but 3 counties across the state are contributing images to the central repository</a:t>
            </a:r>
          </a:p>
          <a:p>
            <a:pPr marL="36576" indent="0">
              <a:buNone/>
            </a:pPr>
            <a:endParaRPr lang="en-US" sz="1800" dirty="0">
              <a:latin typeface="Cambria" panose="02040503050406030204" pitchFamily="18" charset="0"/>
            </a:endParaRPr>
          </a:p>
        </p:txBody>
      </p:sp>
    </p:spTree>
    <p:extLst>
      <p:ext uri="{BB962C8B-B14F-4D97-AF65-F5344CB8AC3E}">
        <p14:creationId xmlns:p14="http://schemas.microsoft.com/office/powerpoint/2010/main" val="3170500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51D103-354E-4306-8CDB-A860DC090C9E}"/>
              </a:ext>
            </a:extLst>
          </p:cNvPr>
          <p:cNvSpPr>
            <a:spLocks noGrp="1"/>
          </p:cNvSpPr>
          <p:nvPr>
            <p:ph type="title"/>
          </p:nvPr>
        </p:nvSpPr>
        <p:spPr/>
        <p:txBody>
          <a:bodyPr/>
          <a:lstStyle/>
          <a:p>
            <a:pPr algn="ctr"/>
            <a:r>
              <a:rPr lang="en-US" b="1" dirty="0">
                <a:latin typeface="Cambria" panose="02040503050406030204" pitchFamily="18" charset="0"/>
                <a:ea typeface="Cambria" panose="02040503050406030204" pitchFamily="18" charset="0"/>
              </a:rPr>
              <a:t>Compliance Checks</a:t>
            </a:r>
          </a:p>
        </p:txBody>
      </p:sp>
      <p:sp>
        <p:nvSpPr>
          <p:cNvPr id="6" name="Content Placeholder 5">
            <a:extLst>
              <a:ext uri="{FF2B5EF4-FFF2-40B4-BE49-F238E27FC236}">
                <a16:creationId xmlns:a16="http://schemas.microsoft.com/office/drawing/2014/main" id="{65839EF3-FD2B-4DEB-B178-E162F62AEB44}"/>
              </a:ext>
            </a:extLst>
          </p:cNvPr>
          <p:cNvSpPr>
            <a:spLocks noGrp="1"/>
          </p:cNvSpPr>
          <p:nvPr>
            <p:ph idx="1"/>
          </p:nvPr>
        </p:nvSpPr>
        <p:spPr>
          <a:xfrm>
            <a:off x="459870" y="1417638"/>
            <a:ext cx="7467600" cy="4800600"/>
          </a:xfrm>
        </p:spPr>
        <p:txBody>
          <a:bodyPr>
            <a:normAutofit fontScale="92500"/>
          </a:bodyPr>
          <a:lstStyle/>
          <a:p>
            <a:r>
              <a:rPr lang="en-US" sz="2800" dirty="0">
                <a:latin typeface="Cambria" panose="02040503050406030204" pitchFamily="18" charset="0"/>
                <a:ea typeface="Cambria" panose="02040503050406030204" pitchFamily="18" charset="0"/>
              </a:rPr>
              <a:t>When you are clicking “OK” on the SNAP main page, you are agreeing to follow the acceptable use policy.</a:t>
            </a:r>
          </a:p>
          <a:p>
            <a:r>
              <a:rPr lang="en-US" sz="2800" dirty="0">
                <a:latin typeface="Cambria" panose="02040503050406030204" pitchFamily="18" charset="0"/>
                <a:ea typeface="Cambria" panose="02040503050406030204" pitchFamily="18" charset="0"/>
              </a:rPr>
              <a:t>Monthly audits are performed.</a:t>
            </a:r>
          </a:p>
          <a:p>
            <a:r>
              <a:rPr lang="en-US" sz="2800" dirty="0">
                <a:latin typeface="Cambria" panose="02040503050406030204" pitchFamily="18" charset="0"/>
                <a:ea typeface="Cambria" panose="02040503050406030204" pitchFamily="18" charset="0"/>
              </a:rPr>
              <a:t>Complete the compliance document and provide the necessary information (report/complaint number, file class/description).</a:t>
            </a:r>
          </a:p>
          <a:p>
            <a:r>
              <a:rPr lang="en-US" sz="2800" dirty="0">
                <a:latin typeface="Cambria" panose="02040503050406030204" pitchFamily="18" charset="0"/>
                <a:ea typeface="Cambria" panose="02040503050406030204" pitchFamily="18" charset="0"/>
              </a:rPr>
              <a:t>All deleted sessions, sessions with multiple individuals, and sessions with poor quality probe images, are subject to targeted audit.</a:t>
            </a:r>
          </a:p>
          <a:p>
            <a:pPr lvl="1"/>
            <a:r>
              <a:rPr lang="en-US" sz="2400" dirty="0">
                <a:latin typeface="Cambria" panose="02040503050406030204" pitchFamily="18" charset="0"/>
                <a:ea typeface="Cambria" panose="02040503050406030204" pitchFamily="18" charset="0"/>
              </a:rPr>
              <a:t>Continued violation WILL result in loss of access. </a:t>
            </a:r>
          </a:p>
        </p:txBody>
      </p:sp>
      <p:grpSp>
        <p:nvGrpSpPr>
          <p:cNvPr id="4" name="Group 3">
            <a:extLst>
              <a:ext uri="{FF2B5EF4-FFF2-40B4-BE49-F238E27FC236}">
                <a16:creationId xmlns:a16="http://schemas.microsoft.com/office/drawing/2014/main" id="{34BC2B11-1829-43FA-A147-89980E70FE90}"/>
              </a:ext>
            </a:extLst>
          </p:cNvPr>
          <p:cNvGrpSpPr/>
          <p:nvPr/>
        </p:nvGrpSpPr>
        <p:grpSpPr>
          <a:xfrm>
            <a:off x="7476017" y="6080737"/>
            <a:ext cx="1383588" cy="553674"/>
            <a:chOff x="7476017" y="6080737"/>
            <a:chExt cx="1383588" cy="553674"/>
          </a:xfrm>
        </p:grpSpPr>
        <p:pic>
          <p:nvPicPr>
            <p:cNvPr id="7" name="Picture 6">
              <a:extLst>
                <a:ext uri="{FF2B5EF4-FFF2-40B4-BE49-F238E27FC236}">
                  <a16:creationId xmlns:a16="http://schemas.microsoft.com/office/drawing/2014/main" id="{D3714AD5-E867-46C4-B492-62DD9CD072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8" name="Picture 7">
              <a:extLst>
                <a:ext uri="{FF2B5EF4-FFF2-40B4-BE49-F238E27FC236}">
                  <a16:creationId xmlns:a16="http://schemas.microsoft.com/office/drawing/2014/main" id="{DAEBB4BE-60DC-4BD8-B141-0FAF788BA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454365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D218-164B-444E-99E5-9326D49E1461}"/>
              </a:ext>
            </a:extLst>
          </p:cNvPr>
          <p:cNvSpPr>
            <a:spLocks noGrp="1"/>
          </p:cNvSpPr>
          <p:nvPr>
            <p:ph type="title"/>
          </p:nvPr>
        </p:nvSpPr>
        <p:spPr/>
        <p:txBody>
          <a:bodyPr>
            <a:normAutofit/>
          </a:bodyPr>
          <a:lstStyle/>
          <a:p>
            <a:pPr algn="ctr"/>
            <a:r>
              <a:rPr lang="en-US" sz="3800" dirty="0">
                <a:latin typeface="Cambria" panose="02040503050406030204" pitchFamily="18" charset="0"/>
                <a:ea typeface="Cambria" panose="02040503050406030204" pitchFamily="18" charset="0"/>
                <a:cs typeface="Calibri" panose="020F0502020204030204" pitchFamily="34" charset="0"/>
              </a:rPr>
              <a:t>Continuing Education &amp; Training </a:t>
            </a:r>
          </a:p>
        </p:txBody>
      </p:sp>
      <p:sp>
        <p:nvSpPr>
          <p:cNvPr id="3" name="Content Placeholder 2">
            <a:extLst>
              <a:ext uri="{FF2B5EF4-FFF2-40B4-BE49-F238E27FC236}">
                <a16:creationId xmlns:a16="http://schemas.microsoft.com/office/drawing/2014/main" id="{211A5B82-DC4F-49F8-9095-0C568BD83270}"/>
              </a:ext>
            </a:extLst>
          </p:cNvPr>
          <p:cNvSpPr>
            <a:spLocks noGrp="1"/>
          </p:cNvSpPr>
          <p:nvPr>
            <p:ph idx="1"/>
          </p:nvPr>
        </p:nvSpPr>
        <p:spPr>
          <a:xfrm>
            <a:off x="457200" y="1600200"/>
            <a:ext cx="7467600" cy="4724400"/>
          </a:xfrm>
        </p:spPr>
        <p:txBody>
          <a:bodyPr>
            <a:normAutofit fontScale="77500" lnSpcReduction="20000"/>
          </a:bodyPr>
          <a:lstStyle/>
          <a:p>
            <a:pPr marL="36576" indent="0" algn="ctr">
              <a:buNone/>
            </a:pPr>
            <a:r>
              <a:rPr lang="en-US" dirty="0">
                <a:solidFill>
                  <a:schemeClr val="accent1"/>
                </a:solidFill>
                <a:latin typeface="Cambria" panose="02040503050406030204" pitchFamily="18" charset="0"/>
                <a:ea typeface="Cambria" panose="02040503050406030204" pitchFamily="18" charset="0"/>
              </a:rPr>
              <a:t>“You are always a student, never a master. You have to keep moving forward.” – Conrad Hall </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As technology advances &amp; legislation changes FR process, continuing education is critical for facial examiners.</a:t>
            </a:r>
          </a:p>
          <a:p>
            <a:r>
              <a:rPr lang="en-US" dirty="0">
                <a:latin typeface="Cambria" panose="02040503050406030204" pitchFamily="18" charset="0"/>
                <a:ea typeface="Cambria" panose="02040503050406030204" pitchFamily="18" charset="0"/>
              </a:rPr>
              <a:t>Attending conferences (IAI, </a:t>
            </a:r>
            <a:r>
              <a:rPr lang="en-US" dirty="0" err="1">
                <a:latin typeface="Cambria" panose="02040503050406030204" pitchFamily="18" charset="0"/>
                <a:ea typeface="Cambria" panose="02040503050406030204" pitchFamily="18" charset="0"/>
              </a:rPr>
              <a:t>Idemia</a:t>
            </a:r>
            <a:r>
              <a:rPr lang="en-US" dirty="0">
                <a:latin typeface="Cambria" panose="02040503050406030204" pitchFamily="18" charset="0"/>
                <a:ea typeface="Cambria" panose="02040503050406030204" pitchFamily="18" charset="0"/>
              </a:rPr>
              <a:t>, Etc.)</a:t>
            </a:r>
          </a:p>
          <a:p>
            <a:pPr lvl="1"/>
            <a:r>
              <a:rPr lang="en-US" dirty="0">
                <a:latin typeface="Cambria" panose="02040503050406030204" pitchFamily="18" charset="0"/>
                <a:ea typeface="Cambria" panose="02040503050406030204" pitchFamily="18" charset="0"/>
              </a:rPr>
              <a:t>Trainings offered by I3 &amp; </a:t>
            </a:r>
            <a:r>
              <a:rPr lang="en-US" dirty="0" err="1">
                <a:latin typeface="Cambria" panose="02040503050406030204" pitchFamily="18" charset="0"/>
                <a:ea typeface="Cambria" panose="02040503050406030204" pitchFamily="18" charset="0"/>
              </a:rPr>
              <a:t>Idemia</a:t>
            </a:r>
            <a:r>
              <a:rPr lang="en-US" dirty="0">
                <a:latin typeface="Cambria" panose="02040503050406030204" pitchFamily="18" charset="0"/>
                <a:ea typeface="Cambria" panose="02040503050406030204" pitchFamily="18" charset="0"/>
              </a:rPr>
              <a:t> </a:t>
            </a:r>
          </a:p>
          <a:p>
            <a:r>
              <a:rPr lang="en-US" dirty="0">
                <a:latin typeface="Cambria" panose="02040503050406030204" pitchFamily="18" charset="0"/>
                <a:ea typeface="Cambria" panose="02040503050406030204" pitchFamily="18" charset="0"/>
              </a:rPr>
              <a:t>LEVA Courtroom Testimony Training</a:t>
            </a:r>
          </a:p>
          <a:p>
            <a:r>
              <a:rPr lang="en-US" dirty="0">
                <a:latin typeface="Cambria" panose="02040503050406030204" pitchFamily="18" charset="0"/>
                <a:ea typeface="Cambria" panose="02040503050406030204" pitchFamily="18" charset="0"/>
              </a:rPr>
              <a:t>Participation/membership in FISWG, OSAC</a:t>
            </a:r>
          </a:p>
          <a:p>
            <a:r>
              <a:rPr lang="en-US" dirty="0">
                <a:latin typeface="Cambria" panose="02040503050406030204" pitchFamily="18" charset="0"/>
                <a:ea typeface="Cambria" panose="02040503050406030204" pitchFamily="18" charset="0"/>
              </a:rPr>
              <a:t>Advance facial examiner courses and proficiency testing .</a:t>
            </a:r>
          </a:p>
          <a:p>
            <a:r>
              <a:rPr lang="en-US" dirty="0">
                <a:latin typeface="Cambria" panose="02040503050406030204" pitchFamily="18" charset="0"/>
                <a:ea typeface="Cambria" panose="02040503050406030204" pitchFamily="18" charset="0"/>
              </a:rPr>
              <a:t>Internal trainings, exercises, etc. </a:t>
            </a:r>
          </a:p>
          <a:p>
            <a:endParaRPr lang="en-US" dirty="0"/>
          </a:p>
          <a:p>
            <a:endParaRPr lang="en-US" dirty="0"/>
          </a:p>
        </p:txBody>
      </p:sp>
      <p:grpSp>
        <p:nvGrpSpPr>
          <p:cNvPr id="4" name="Group 3">
            <a:extLst>
              <a:ext uri="{FF2B5EF4-FFF2-40B4-BE49-F238E27FC236}">
                <a16:creationId xmlns:a16="http://schemas.microsoft.com/office/drawing/2014/main" id="{3D999E9F-3717-4208-9A87-1E16DC985D8F}"/>
              </a:ext>
            </a:extLst>
          </p:cNvPr>
          <p:cNvGrpSpPr/>
          <p:nvPr/>
        </p:nvGrpSpPr>
        <p:grpSpPr>
          <a:xfrm>
            <a:off x="7476017" y="6080737"/>
            <a:ext cx="1383588" cy="553674"/>
            <a:chOff x="7476017" y="6080737"/>
            <a:chExt cx="1383588" cy="553674"/>
          </a:xfrm>
        </p:grpSpPr>
        <p:pic>
          <p:nvPicPr>
            <p:cNvPr id="5" name="Picture 4">
              <a:extLst>
                <a:ext uri="{FF2B5EF4-FFF2-40B4-BE49-F238E27FC236}">
                  <a16:creationId xmlns:a16="http://schemas.microsoft.com/office/drawing/2014/main" id="{15FAF995-4ABC-48AC-B562-5B0805B99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6" name="Picture 5">
              <a:extLst>
                <a:ext uri="{FF2B5EF4-FFF2-40B4-BE49-F238E27FC236}">
                  <a16:creationId xmlns:a16="http://schemas.microsoft.com/office/drawing/2014/main" id="{F961CA2D-71FB-4164-8274-001118636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2363807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470648" cy="1143000"/>
          </a:xfrm>
        </p:spPr>
        <p:txBody>
          <a:bodyPr>
            <a:normAutofit/>
          </a:bodyPr>
          <a:lstStyle/>
          <a:p>
            <a:r>
              <a:rPr lang="en-US" sz="4400" dirty="0">
                <a:latin typeface="Cambria" panose="02040503050406030204" pitchFamily="18" charset="0"/>
                <a:ea typeface="Cambria" panose="02040503050406030204" pitchFamily="18" charset="0"/>
              </a:rPr>
              <a:t>Facial Recognition Successes</a:t>
            </a:r>
          </a:p>
        </p:txBody>
      </p:sp>
    </p:spTree>
    <p:extLst>
      <p:ext uri="{BB962C8B-B14F-4D97-AF65-F5344CB8AC3E}">
        <p14:creationId xmlns:p14="http://schemas.microsoft.com/office/powerpoint/2010/main" val="4103827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76017" y="6080737"/>
            <a:ext cx="1383588" cy="553674"/>
            <a:chOff x="7476017" y="6080737"/>
            <a:chExt cx="1383588" cy="553674"/>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pic>
        <p:nvPicPr>
          <p:cNvPr id="6" name="Picture 5" descr="A person with a scarf around the neck&#10;&#10;Description automatically generated with low confidence">
            <a:extLst>
              <a:ext uri="{FF2B5EF4-FFF2-40B4-BE49-F238E27FC236}">
                <a16:creationId xmlns:a16="http://schemas.microsoft.com/office/drawing/2014/main" id="{03FB929B-AD89-4570-9B7C-BC3545BF8B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30" y="81991"/>
            <a:ext cx="3270790" cy="3859532"/>
          </a:xfrm>
          <a:prstGeom prst="rect">
            <a:avLst/>
          </a:prstGeom>
        </p:spPr>
      </p:pic>
      <p:pic>
        <p:nvPicPr>
          <p:cNvPr id="11" name="Picture 10" descr="A picture containing text, person, dark, staring&#10;&#10;Description automatically generated">
            <a:extLst>
              <a:ext uri="{FF2B5EF4-FFF2-40B4-BE49-F238E27FC236}">
                <a16:creationId xmlns:a16="http://schemas.microsoft.com/office/drawing/2014/main" id="{ACD8E881-DAC1-4371-B84E-D2339913F3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8389" y="66751"/>
            <a:ext cx="3050691" cy="4046974"/>
          </a:xfrm>
          <a:prstGeom prst="rect">
            <a:avLst/>
          </a:prstGeom>
        </p:spPr>
      </p:pic>
      <p:pic>
        <p:nvPicPr>
          <p:cNvPr id="15" name="Picture 14" descr="A picture containing wall, person, person, indoor&#10;&#10;Description automatically generated">
            <a:extLst>
              <a:ext uri="{FF2B5EF4-FFF2-40B4-BE49-F238E27FC236}">
                <a16:creationId xmlns:a16="http://schemas.microsoft.com/office/drawing/2014/main" id="{EF60EFC1-DCC6-4936-9555-60FDB72B7301}"/>
              </a:ext>
            </a:extLst>
          </p:cNvPr>
          <p:cNvPicPr>
            <a:picLocks noChangeAspect="1"/>
          </p:cNvPicPr>
          <p:nvPr/>
        </p:nvPicPr>
        <p:blipFill rotWithShape="1">
          <a:blip r:embed="rId7">
            <a:extLst>
              <a:ext uri="{28A0092B-C50C-407E-A947-70E740481C1C}">
                <a14:useLocalDpi xmlns:a14="http://schemas.microsoft.com/office/drawing/2010/main" val="0"/>
              </a:ext>
            </a:extLst>
          </a:blip>
          <a:srcRect l="10924" t="25277"/>
          <a:stretch/>
        </p:blipFill>
        <p:spPr>
          <a:xfrm>
            <a:off x="2592497" y="1066800"/>
            <a:ext cx="3959005" cy="4428077"/>
          </a:xfrm>
          <a:prstGeom prst="rect">
            <a:avLst/>
          </a:prstGeom>
        </p:spPr>
      </p:pic>
      <p:sp>
        <p:nvSpPr>
          <p:cNvPr id="17" name="Rectangle 16">
            <a:extLst>
              <a:ext uri="{FF2B5EF4-FFF2-40B4-BE49-F238E27FC236}">
                <a16:creationId xmlns:a16="http://schemas.microsoft.com/office/drawing/2014/main" id="{7FEE30BA-C71D-4125-A261-630602B6D1FD}"/>
              </a:ext>
            </a:extLst>
          </p:cNvPr>
          <p:cNvSpPr/>
          <p:nvPr/>
        </p:nvSpPr>
        <p:spPr>
          <a:xfrm>
            <a:off x="-27803" y="3977083"/>
            <a:ext cx="2755514" cy="646331"/>
          </a:xfrm>
          <a:prstGeom prst="rect">
            <a:avLst/>
          </a:prstGeom>
        </p:spPr>
        <p:txBody>
          <a:bodyPr wrap="square">
            <a:spAutoFit/>
          </a:bodyPr>
          <a:lstStyle/>
          <a:p>
            <a:pPr algn="ctr"/>
            <a:r>
              <a:rPr lang="en-US" dirty="0">
                <a:latin typeface="Cambria" panose="02040503050406030204" pitchFamily="18" charset="0"/>
              </a:rPr>
              <a:t>Probe image provided</a:t>
            </a:r>
          </a:p>
          <a:p>
            <a:pPr algn="ctr"/>
            <a:r>
              <a:rPr lang="en-US" dirty="0">
                <a:latin typeface="Cambria" panose="02040503050406030204" pitchFamily="18" charset="0"/>
              </a:rPr>
              <a:t>(extracted by AVAU)</a:t>
            </a:r>
          </a:p>
        </p:txBody>
      </p:sp>
      <p:sp>
        <p:nvSpPr>
          <p:cNvPr id="18" name="Rectangle 17">
            <a:extLst>
              <a:ext uri="{FF2B5EF4-FFF2-40B4-BE49-F238E27FC236}">
                <a16:creationId xmlns:a16="http://schemas.microsoft.com/office/drawing/2014/main" id="{559B2562-8F52-468E-BC07-E2898E160FA1}"/>
              </a:ext>
            </a:extLst>
          </p:cNvPr>
          <p:cNvSpPr/>
          <p:nvPr/>
        </p:nvSpPr>
        <p:spPr>
          <a:xfrm>
            <a:off x="6416288" y="4113725"/>
            <a:ext cx="2755514" cy="1200329"/>
          </a:xfrm>
          <a:prstGeom prst="rect">
            <a:avLst/>
          </a:prstGeom>
        </p:spPr>
        <p:txBody>
          <a:bodyPr wrap="square">
            <a:spAutoFit/>
          </a:bodyPr>
          <a:lstStyle/>
          <a:p>
            <a:pPr algn="ctr"/>
            <a:r>
              <a:rPr lang="en-US" dirty="0">
                <a:latin typeface="Cambria" panose="02040503050406030204" pitchFamily="18" charset="0"/>
              </a:rPr>
              <a:t>3D rendering of probe image</a:t>
            </a:r>
          </a:p>
          <a:p>
            <a:pPr algn="ctr"/>
            <a:endParaRPr lang="en-US" dirty="0">
              <a:latin typeface="Cambria" panose="02040503050406030204" pitchFamily="18" charset="0"/>
            </a:endParaRPr>
          </a:p>
          <a:p>
            <a:pPr algn="ctr"/>
            <a:endParaRPr lang="en-US" dirty="0">
              <a:latin typeface="Cambria" panose="02040503050406030204" pitchFamily="18" charset="0"/>
            </a:endParaRPr>
          </a:p>
        </p:txBody>
      </p:sp>
      <p:sp>
        <p:nvSpPr>
          <p:cNvPr id="19" name="Rectangle 18">
            <a:extLst>
              <a:ext uri="{FF2B5EF4-FFF2-40B4-BE49-F238E27FC236}">
                <a16:creationId xmlns:a16="http://schemas.microsoft.com/office/drawing/2014/main" id="{4C6F3004-FC47-479D-92D4-84F9050D9258}"/>
              </a:ext>
            </a:extLst>
          </p:cNvPr>
          <p:cNvSpPr/>
          <p:nvPr/>
        </p:nvSpPr>
        <p:spPr>
          <a:xfrm>
            <a:off x="3048000" y="5530437"/>
            <a:ext cx="2755514" cy="646331"/>
          </a:xfrm>
          <a:prstGeom prst="rect">
            <a:avLst/>
          </a:prstGeom>
        </p:spPr>
        <p:txBody>
          <a:bodyPr wrap="square">
            <a:spAutoFit/>
          </a:bodyPr>
          <a:lstStyle/>
          <a:p>
            <a:pPr algn="ctr"/>
            <a:r>
              <a:rPr lang="en-US" dirty="0">
                <a:latin typeface="Cambria" panose="02040503050406030204" pitchFamily="18" charset="0"/>
              </a:rPr>
              <a:t>Viable candidate</a:t>
            </a:r>
          </a:p>
          <a:p>
            <a:pPr algn="ctr"/>
            <a:endParaRPr lang="en-US" dirty="0">
              <a:latin typeface="Cambria" panose="02040503050406030204" pitchFamily="18" charset="0"/>
            </a:endParaRPr>
          </a:p>
        </p:txBody>
      </p:sp>
      <p:sp>
        <p:nvSpPr>
          <p:cNvPr id="21" name="Rectangle 20">
            <a:extLst>
              <a:ext uri="{FF2B5EF4-FFF2-40B4-BE49-F238E27FC236}">
                <a16:creationId xmlns:a16="http://schemas.microsoft.com/office/drawing/2014/main" id="{493F533B-8A86-4918-A8B2-90EE92A6662E}"/>
              </a:ext>
            </a:extLst>
          </p:cNvPr>
          <p:cNvSpPr/>
          <p:nvPr/>
        </p:nvSpPr>
        <p:spPr>
          <a:xfrm>
            <a:off x="-78010" y="5853602"/>
            <a:ext cx="3682270" cy="1200329"/>
          </a:xfrm>
          <a:prstGeom prst="rect">
            <a:avLst/>
          </a:prstGeom>
        </p:spPr>
        <p:txBody>
          <a:bodyPr wrap="square">
            <a:spAutoFit/>
          </a:bodyPr>
          <a:lstStyle/>
          <a:p>
            <a:pPr algn="ctr"/>
            <a:r>
              <a:rPr lang="en-US" sz="2400" b="1" dirty="0">
                <a:latin typeface="Cambria" panose="02040503050406030204" pitchFamily="18" charset="0"/>
              </a:rPr>
              <a:t>Witness to assault with intent to murder </a:t>
            </a:r>
          </a:p>
          <a:p>
            <a:pPr algn="ctr"/>
            <a:endParaRPr lang="en-US" sz="2400" dirty="0">
              <a:latin typeface="Cambria" panose="02040503050406030204" pitchFamily="18" charset="0"/>
            </a:endParaRPr>
          </a:p>
        </p:txBody>
      </p:sp>
    </p:spTree>
    <p:extLst>
      <p:ext uri="{BB962C8B-B14F-4D97-AF65-F5344CB8AC3E}">
        <p14:creationId xmlns:p14="http://schemas.microsoft.com/office/powerpoint/2010/main" val="14742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D51A43-477F-4465-B9A4-FB5DC8171F4F}"/>
              </a:ext>
            </a:extLst>
          </p:cNvPr>
          <p:cNvSpPr/>
          <p:nvPr/>
        </p:nvSpPr>
        <p:spPr>
          <a:xfrm>
            <a:off x="2197486" y="381000"/>
            <a:ext cx="4112280" cy="677108"/>
          </a:xfrm>
          <a:prstGeom prst="rect">
            <a:avLst/>
          </a:prstGeom>
        </p:spPr>
        <p:txBody>
          <a:bodyPr wrap="none">
            <a:spAutoFit/>
          </a:bodyPr>
          <a:lstStyle/>
          <a:p>
            <a:pPr algn="ctr"/>
            <a:r>
              <a:rPr lang="en-US" sz="3800" b="1" dirty="0">
                <a:latin typeface="Cambria" panose="02040503050406030204" pitchFamily="18" charset="0"/>
              </a:rPr>
              <a:t>Felonious Assault</a:t>
            </a:r>
          </a:p>
        </p:txBody>
      </p:sp>
      <p:sp>
        <p:nvSpPr>
          <p:cNvPr id="3" name="Rectangle 2">
            <a:extLst>
              <a:ext uri="{FF2B5EF4-FFF2-40B4-BE49-F238E27FC236}">
                <a16:creationId xmlns:a16="http://schemas.microsoft.com/office/drawing/2014/main" id="{980C12FF-63A6-4E32-B8AC-CDD686794353}"/>
              </a:ext>
            </a:extLst>
          </p:cNvPr>
          <p:cNvSpPr/>
          <p:nvPr/>
        </p:nvSpPr>
        <p:spPr>
          <a:xfrm>
            <a:off x="1905000" y="1021606"/>
            <a:ext cx="4929235" cy="369332"/>
          </a:xfrm>
          <a:prstGeom prst="rect">
            <a:avLst/>
          </a:prstGeom>
        </p:spPr>
        <p:txBody>
          <a:bodyPr wrap="none">
            <a:spAutoFit/>
          </a:bodyPr>
          <a:lstStyle/>
          <a:p>
            <a:pPr algn="ctr"/>
            <a:r>
              <a:rPr lang="en-US" dirty="0">
                <a:latin typeface="Cambria" panose="02040503050406030204" pitchFamily="18" charset="0"/>
              </a:rPr>
              <a:t>Probe Image: Half of face (Photoshop Mirroring)</a:t>
            </a:r>
          </a:p>
        </p:txBody>
      </p:sp>
      <p:pic>
        <p:nvPicPr>
          <p:cNvPr id="5" name="Picture 4">
            <a:extLst>
              <a:ext uri="{FF2B5EF4-FFF2-40B4-BE49-F238E27FC236}">
                <a16:creationId xmlns:a16="http://schemas.microsoft.com/office/drawing/2014/main" id="{9AB7B5F0-42D5-465A-BE5E-78E31A98402F}"/>
              </a:ext>
            </a:extLst>
          </p:cNvPr>
          <p:cNvPicPr>
            <a:picLocks noChangeAspect="1"/>
          </p:cNvPicPr>
          <p:nvPr/>
        </p:nvPicPr>
        <p:blipFill rotWithShape="1">
          <a:blip r:embed="rId2">
            <a:extLst>
              <a:ext uri="{28A0092B-C50C-407E-A947-70E740481C1C}">
                <a14:useLocalDpi xmlns:a14="http://schemas.microsoft.com/office/drawing/2010/main" val="0"/>
              </a:ext>
            </a:extLst>
          </a:blip>
          <a:srcRect l="52855"/>
          <a:stretch/>
        </p:blipFill>
        <p:spPr>
          <a:xfrm>
            <a:off x="288545" y="1641579"/>
            <a:ext cx="2133600" cy="3394195"/>
          </a:xfrm>
          <a:prstGeom prst="rect">
            <a:avLst/>
          </a:prstGeom>
        </p:spPr>
      </p:pic>
      <p:pic>
        <p:nvPicPr>
          <p:cNvPr id="7" name="Picture 6">
            <a:extLst>
              <a:ext uri="{FF2B5EF4-FFF2-40B4-BE49-F238E27FC236}">
                <a16:creationId xmlns:a16="http://schemas.microsoft.com/office/drawing/2014/main" id="{3C06C9DA-D53E-448C-9FE3-EEC52495A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856" y="1724354"/>
            <a:ext cx="2763256" cy="3228646"/>
          </a:xfrm>
          <a:prstGeom prst="rect">
            <a:avLst/>
          </a:prstGeom>
        </p:spPr>
      </p:pic>
      <p:pic>
        <p:nvPicPr>
          <p:cNvPr id="9" name="Picture 8">
            <a:extLst>
              <a:ext uri="{FF2B5EF4-FFF2-40B4-BE49-F238E27FC236}">
                <a16:creationId xmlns:a16="http://schemas.microsoft.com/office/drawing/2014/main" id="{57CCF281-D7C7-4E67-A180-6A7BDF3806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526" y="1638050"/>
            <a:ext cx="2627274" cy="3314950"/>
          </a:xfrm>
          <a:prstGeom prst="rect">
            <a:avLst/>
          </a:prstGeom>
        </p:spPr>
      </p:pic>
      <p:sp>
        <p:nvSpPr>
          <p:cNvPr id="10" name="Rectangle 9">
            <a:extLst>
              <a:ext uri="{FF2B5EF4-FFF2-40B4-BE49-F238E27FC236}">
                <a16:creationId xmlns:a16="http://schemas.microsoft.com/office/drawing/2014/main" id="{47DE75F8-5509-4CFF-8053-6DA7B3DC7DEF}"/>
              </a:ext>
            </a:extLst>
          </p:cNvPr>
          <p:cNvSpPr/>
          <p:nvPr/>
        </p:nvSpPr>
        <p:spPr>
          <a:xfrm>
            <a:off x="-22412" y="5081450"/>
            <a:ext cx="2755514" cy="646331"/>
          </a:xfrm>
          <a:prstGeom prst="rect">
            <a:avLst/>
          </a:prstGeom>
        </p:spPr>
        <p:txBody>
          <a:bodyPr wrap="square">
            <a:spAutoFit/>
          </a:bodyPr>
          <a:lstStyle/>
          <a:p>
            <a:pPr algn="ctr"/>
            <a:r>
              <a:rPr lang="en-US" dirty="0">
                <a:latin typeface="Cambria" panose="02040503050406030204" pitchFamily="18" charset="0"/>
              </a:rPr>
              <a:t>Probe image provided</a:t>
            </a:r>
          </a:p>
          <a:p>
            <a:pPr algn="ctr"/>
            <a:endParaRPr lang="en-US" dirty="0">
              <a:latin typeface="Cambria" panose="02040503050406030204" pitchFamily="18" charset="0"/>
            </a:endParaRPr>
          </a:p>
        </p:txBody>
      </p:sp>
      <p:sp>
        <p:nvSpPr>
          <p:cNvPr id="11" name="Rectangle 10">
            <a:extLst>
              <a:ext uri="{FF2B5EF4-FFF2-40B4-BE49-F238E27FC236}">
                <a16:creationId xmlns:a16="http://schemas.microsoft.com/office/drawing/2014/main" id="{DE8F5796-6876-4649-B086-56086ACAB13D}"/>
              </a:ext>
            </a:extLst>
          </p:cNvPr>
          <p:cNvSpPr/>
          <p:nvPr/>
        </p:nvSpPr>
        <p:spPr>
          <a:xfrm>
            <a:off x="3239660" y="5035284"/>
            <a:ext cx="2259914" cy="369332"/>
          </a:xfrm>
          <a:prstGeom prst="rect">
            <a:avLst/>
          </a:prstGeom>
        </p:spPr>
        <p:txBody>
          <a:bodyPr wrap="none">
            <a:spAutoFit/>
          </a:bodyPr>
          <a:lstStyle/>
          <a:p>
            <a:pPr algn="ctr"/>
            <a:r>
              <a:rPr lang="en-US" dirty="0">
                <a:latin typeface="Cambria" panose="02040503050406030204" pitchFamily="18" charset="0"/>
              </a:rPr>
              <a:t>Photoshop mirroring</a:t>
            </a:r>
          </a:p>
        </p:txBody>
      </p:sp>
      <p:sp>
        <p:nvSpPr>
          <p:cNvPr id="12" name="Rectangle 11">
            <a:extLst>
              <a:ext uri="{FF2B5EF4-FFF2-40B4-BE49-F238E27FC236}">
                <a16:creationId xmlns:a16="http://schemas.microsoft.com/office/drawing/2014/main" id="{5A4F4D7A-2458-4592-A6CB-317BE37EAA89}"/>
              </a:ext>
            </a:extLst>
          </p:cNvPr>
          <p:cNvSpPr/>
          <p:nvPr/>
        </p:nvSpPr>
        <p:spPr>
          <a:xfrm>
            <a:off x="6561884" y="5035284"/>
            <a:ext cx="1816075" cy="369332"/>
          </a:xfrm>
          <a:prstGeom prst="rect">
            <a:avLst/>
          </a:prstGeom>
        </p:spPr>
        <p:txBody>
          <a:bodyPr wrap="none">
            <a:spAutoFit/>
          </a:bodyPr>
          <a:lstStyle/>
          <a:p>
            <a:pPr algn="ctr"/>
            <a:r>
              <a:rPr lang="en-US" dirty="0">
                <a:latin typeface="Cambria" panose="02040503050406030204" pitchFamily="18" charset="0"/>
              </a:rPr>
              <a:t>Viable candidate</a:t>
            </a:r>
          </a:p>
        </p:txBody>
      </p:sp>
      <p:grpSp>
        <p:nvGrpSpPr>
          <p:cNvPr id="13" name="Group 12">
            <a:extLst>
              <a:ext uri="{FF2B5EF4-FFF2-40B4-BE49-F238E27FC236}">
                <a16:creationId xmlns:a16="http://schemas.microsoft.com/office/drawing/2014/main" id="{5961EF28-7721-46E5-AF07-BFE84FF79BFC}"/>
              </a:ext>
            </a:extLst>
          </p:cNvPr>
          <p:cNvGrpSpPr/>
          <p:nvPr/>
        </p:nvGrpSpPr>
        <p:grpSpPr>
          <a:xfrm>
            <a:off x="7476017" y="6080737"/>
            <a:ext cx="1383588" cy="553674"/>
            <a:chOff x="7476017" y="6080737"/>
            <a:chExt cx="1383588" cy="553674"/>
          </a:xfrm>
        </p:grpSpPr>
        <p:pic>
          <p:nvPicPr>
            <p:cNvPr id="14" name="Picture 13">
              <a:extLst>
                <a:ext uri="{FF2B5EF4-FFF2-40B4-BE49-F238E27FC236}">
                  <a16:creationId xmlns:a16="http://schemas.microsoft.com/office/drawing/2014/main" id="{D4558B5F-5C73-482A-B5F2-E7E66C0F30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15" name="Picture 14">
              <a:extLst>
                <a:ext uri="{FF2B5EF4-FFF2-40B4-BE49-F238E27FC236}">
                  <a16:creationId xmlns:a16="http://schemas.microsoft.com/office/drawing/2014/main" id="{ED7FBD25-2F64-49BC-B24E-3966F7889E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42840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8B671D-9997-47B7-8027-17A32690D4B7}"/>
              </a:ext>
            </a:extLst>
          </p:cNvPr>
          <p:cNvSpPr>
            <a:spLocks noGrp="1"/>
          </p:cNvSpPr>
          <p:nvPr>
            <p:ph type="body" idx="1"/>
          </p:nvPr>
        </p:nvSpPr>
        <p:spPr>
          <a:xfrm>
            <a:off x="252593" y="5787288"/>
            <a:ext cx="4040188" cy="838200"/>
          </a:xfrm>
        </p:spPr>
        <p:txBody>
          <a:bodyPr>
            <a:normAutofit/>
          </a:bodyPr>
          <a:lstStyle/>
          <a:p>
            <a:pPr marL="0" marR="0">
              <a:spcBef>
                <a:spcPts val="0"/>
              </a:spcBef>
              <a:spcAft>
                <a:spcPts val="0"/>
              </a:spcAft>
            </a:pPr>
            <a:r>
              <a:rPr lang="en-US" sz="1600" b="0" dirty="0">
                <a:solidFill>
                  <a:schemeClr val="tx1"/>
                </a:solidFill>
                <a:effectLst/>
                <a:latin typeface="Arial Body"/>
                <a:ea typeface="Calibri" panose="020F0502020204030204" pitchFamily="34" charset="0"/>
              </a:rPr>
              <a:t> </a:t>
            </a:r>
          </a:p>
          <a:p>
            <a:pPr marL="0" marR="0">
              <a:spcBef>
                <a:spcPts val="0"/>
              </a:spcBef>
              <a:spcAft>
                <a:spcPts val="0"/>
              </a:spcAft>
            </a:pPr>
            <a:r>
              <a:rPr lang="en-US" sz="1600" b="0" dirty="0">
                <a:solidFill>
                  <a:schemeClr val="tx1"/>
                </a:solidFill>
                <a:effectLst/>
                <a:latin typeface="Arial Body"/>
                <a:ea typeface="Calibri" panose="020F0502020204030204" pitchFamily="34" charset="0"/>
              </a:rPr>
              <a:t>Lt. James Chlebowski</a:t>
            </a:r>
          </a:p>
          <a:p>
            <a:pPr marL="0" marR="0">
              <a:spcBef>
                <a:spcPts val="0"/>
              </a:spcBef>
              <a:spcAft>
                <a:spcPts val="0"/>
              </a:spcAft>
            </a:pPr>
            <a:r>
              <a:rPr lang="en-US" sz="1600" b="0" dirty="0">
                <a:solidFill>
                  <a:schemeClr val="tx1"/>
                </a:solidFill>
                <a:effectLst/>
                <a:latin typeface="Arial Body"/>
                <a:ea typeface="Calibri" panose="020F0502020204030204" pitchFamily="34" charset="0"/>
              </a:rPr>
              <a:t>Bay County Sheriff's Office</a:t>
            </a:r>
          </a:p>
          <a:p>
            <a:pPr algn="ctr"/>
            <a:endParaRPr lang="en-US" sz="1600" b="0" dirty="0">
              <a:solidFill>
                <a:schemeClr val="tx1"/>
              </a:solidFill>
            </a:endParaRPr>
          </a:p>
        </p:txBody>
      </p:sp>
      <p:grpSp>
        <p:nvGrpSpPr>
          <p:cNvPr id="11" name="Group 10">
            <a:extLst>
              <a:ext uri="{FF2B5EF4-FFF2-40B4-BE49-F238E27FC236}">
                <a16:creationId xmlns:a16="http://schemas.microsoft.com/office/drawing/2014/main" id="{B0FC6EEA-E951-4E5E-B3F2-E4D19C97D8EB}"/>
              </a:ext>
            </a:extLst>
          </p:cNvPr>
          <p:cNvGrpSpPr/>
          <p:nvPr/>
        </p:nvGrpSpPr>
        <p:grpSpPr>
          <a:xfrm>
            <a:off x="7507819" y="6031516"/>
            <a:ext cx="1383588" cy="553674"/>
            <a:chOff x="7476017" y="6080737"/>
            <a:chExt cx="1383588" cy="553674"/>
          </a:xfrm>
        </p:grpSpPr>
        <p:pic>
          <p:nvPicPr>
            <p:cNvPr id="12" name="Picture 11">
              <a:extLst>
                <a:ext uri="{FF2B5EF4-FFF2-40B4-BE49-F238E27FC236}">
                  <a16:creationId xmlns:a16="http://schemas.microsoft.com/office/drawing/2014/main" id="{337C0E0B-AC83-43AE-9C3C-A8A5CA974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13" name="Picture 12">
              <a:extLst>
                <a:ext uri="{FF2B5EF4-FFF2-40B4-BE49-F238E27FC236}">
                  <a16:creationId xmlns:a16="http://schemas.microsoft.com/office/drawing/2014/main" id="{6D9357D1-FD46-44CD-827F-075AC0DC7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pic>
        <p:nvPicPr>
          <p:cNvPr id="4" name="Picture 3" descr="A picture containing person, person, indoor, close&#10;&#10;Description automatically generated">
            <a:extLst>
              <a:ext uri="{FF2B5EF4-FFF2-40B4-BE49-F238E27FC236}">
                <a16:creationId xmlns:a16="http://schemas.microsoft.com/office/drawing/2014/main" id="{7E59355A-D23D-492D-9179-2EAE5599A2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048" y="113637"/>
            <a:ext cx="3328807" cy="5917879"/>
          </a:xfrm>
          <a:prstGeom prst="rect">
            <a:avLst/>
          </a:prstGeom>
        </p:spPr>
      </p:pic>
      <p:pic>
        <p:nvPicPr>
          <p:cNvPr id="6" name="Picture 5" descr="A person with a beard&#10;&#10;Description automatically generated">
            <a:extLst>
              <a:ext uri="{FF2B5EF4-FFF2-40B4-BE49-F238E27FC236}">
                <a16:creationId xmlns:a16="http://schemas.microsoft.com/office/drawing/2014/main" id="{E6C01FDC-ACDE-4913-9C24-5ED51F311F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2781" y="305658"/>
            <a:ext cx="4515959" cy="5289610"/>
          </a:xfrm>
          <a:prstGeom prst="rect">
            <a:avLst/>
          </a:prstGeom>
        </p:spPr>
      </p:pic>
      <p:pic>
        <p:nvPicPr>
          <p:cNvPr id="9" name="Picture 8">
            <a:extLst>
              <a:ext uri="{FF2B5EF4-FFF2-40B4-BE49-F238E27FC236}">
                <a16:creationId xmlns:a16="http://schemas.microsoft.com/office/drawing/2014/main" id="{9EDDABA6-75EA-4500-B9C0-E7D59CED9263}"/>
              </a:ext>
            </a:extLst>
          </p:cNvPr>
          <p:cNvPicPr>
            <a:picLocks noChangeAspect="1"/>
          </p:cNvPicPr>
          <p:nvPr/>
        </p:nvPicPr>
        <p:blipFill>
          <a:blip r:embed="rId6"/>
          <a:stretch>
            <a:fillRect/>
          </a:stretch>
        </p:blipFill>
        <p:spPr>
          <a:xfrm>
            <a:off x="685800" y="365221"/>
            <a:ext cx="7470930" cy="5414709"/>
          </a:xfrm>
          <a:prstGeom prst="rect">
            <a:avLst/>
          </a:prstGeom>
        </p:spPr>
      </p:pic>
    </p:spTree>
    <p:extLst>
      <p:ext uri="{BB962C8B-B14F-4D97-AF65-F5344CB8AC3E}">
        <p14:creationId xmlns:p14="http://schemas.microsoft.com/office/powerpoint/2010/main" val="33484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476017" y="6080737"/>
            <a:ext cx="1383588" cy="553674"/>
            <a:chOff x="7476017" y="6080737"/>
            <a:chExt cx="1383588" cy="55367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pic>
        <p:nvPicPr>
          <p:cNvPr id="4" name="Picture 3" descr="A picture containing text&#10;&#10;Description automatically generated">
            <a:extLst>
              <a:ext uri="{FF2B5EF4-FFF2-40B4-BE49-F238E27FC236}">
                <a16:creationId xmlns:a16="http://schemas.microsoft.com/office/drawing/2014/main" id="{E183B379-1022-4F6F-8294-507DF24DB9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81000"/>
            <a:ext cx="3275516" cy="5500688"/>
          </a:xfrm>
          <a:prstGeom prst="rect">
            <a:avLst/>
          </a:prstGeom>
        </p:spPr>
      </p:pic>
      <p:pic>
        <p:nvPicPr>
          <p:cNvPr id="6" name="Picture 5" descr="A picture containing person, person, male, staring&#10;&#10;Description automatically generated">
            <a:extLst>
              <a:ext uri="{FF2B5EF4-FFF2-40B4-BE49-F238E27FC236}">
                <a16:creationId xmlns:a16="http://schemas.microsoft.com/office/drawing/2014/main" id="{FFE1384B-59E1-415E-845C-4D04BE7373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762000"/>
            <a:ext cx="4067175" cy="3050380"/>
          </a:xfrm>
          <a:prstGeom prst="rect">
            <a:avLst/>
          </a:prstGeom>
        </p:spPr>
      </p:pic>
      <p:sp>
        <p:nvSpPr>
          <p:cNvPr id="18" name="TextBox 17">
            <a:extLst>
              <a:ext uri="{FF2B5EF4-FFF2-40B4-BE49-F238E27FC236}">
                <a16:creationId xmlns:a16="http://schemas.microsoft.com/office/drawing/2014/main" id="{CA5FAF51-CDE3-4F30-957A-3FEFE04BC08A}"/>
              </a:ext>
            </a:extLst>
          </p:cNvPr>
          <p:cNvSpPr txBox="1"/>
          <p:nvPr/>
        </p:nvSpPr>
        <p:spPr>
          <a:xfrm>
            <a:off x="3989386" y="4267200"/>
            <a:ext cx="4697413" cy="954107"/>
          </a:xfrm>
          <a:prstGeom prst="rect">
            <a:avLst/>
          </a:prstGeom>
          <a:noFill/>
        </p:spPr>
        <p:txBody>
          <a:bodyPr wrap="square">
            <a:spAutoFit/>
          </a:bodyPr>
          <a:lstStyle/>
          <a:p>
            <a:pPr algn="ctr"/>
            <a:r>
              <a:rPr lang="en-US" sz="2800" b="1" dirty="0">
                <a:latin typeface="Cambria" panose="02040503050406030204" pitchFamily="18" charset="0"/>
              </a:rPr>
              <a:t>Malicious destruction of property suspect  </a:t>
            </a:r>
          </a:p>
        </p:txBody>
      </p:sp>
    </p:spTree>
    <p:extLst>
      <p:ext uri="{BB962C8B-B14F-4D97-AF65-F5344CB8AC3E}">
        <p14:creationId xmlns:p14="http://schemas.microsoft.com/office/powerpoint/2010/main" val="300893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8BA10-1D73-40EC-B1C6-8AFCCB31474F}"/>
              </a:ext>
            </a:extLst>
          </p:cNvPr>
          <p:cNvSpPr>
            <a:spLocks noGrp="1"/>
          </p:cNvSpPr>
          <p:nvPr>
            <p:ph type="title"/>
          </p:nvPr>
        </p:nvSpPr>
        <p:spPr>
          <a:xfrm>
            <a:off x="76200" y="274638"/>
            <a:ext cx="8382000" cy="1143000"/>
          </a:xfrm>
        </p:spPr>
        <p:txBody>
          <a:bodyPr>
            <a:noAutofit/>
          </a:bodyPr>
          <a:lstStyle/>
          <a:p>
            <a:pPr algn="ctr"/>
            <a:r>
              <a:rPr lang="en-US" sz="3800" b="1" dirty="0">
                <a:latin typeface="Cambria" panose="02040503050406030204" pitchFamily="18" charset="0"/>
              </a:rPr>
              <a:t>Vulnerable or Impaired Persons Repository </a:t>
            </a:r>
            <a:endParaRPr lang="en-US" sz="3800" dirty="0"/>
          </a:p>
        </p:txBody>
      </p:sp>
      <p:sp>
        <p:nvSpPr>
          <p:cNvPr id="3" name="Content Placeholder 2">
            <a:extLst>
              <a:ext uri="{FF2B5EF4-FFF2-40B4-BE49-F238E27FC236}">
                <a16:creationId xmlns:a16="http://schemas.microsoft.com/office/drawing/2014/main" id="{F86BB7DC-092B-4404-8F9E-E67FE5F6A1E7}"/>
              </a:ext>
            </a:extLst>
          </p:cNvPr>
          <p:cNvSpPr>
            <a:spLocks noGrp="1"/>
          </p:cNvSpPr>
          <p:nvPr>
            <p:ph idx="1"/>
          </p:nvPr>
        </p:nvSpPr>
        <p:spPr>
          <a:xfrm>
            <a:off x="304800" y="1295400"/>
            <a:ext cx="7924800" cy="6430962"/>
          </a:xfrm>
        </p:spPr>
        <p:txBody>
          <a:bodyPr>
            <a:normAutofit/>
          </a:bodyPr>
          <a:lstStyle/>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In Michigan, </a:t>
            </a:r>
            <a:r>
              <a:rPr lang="en-US" sz="2000" dirty="0">
                <a:latin typeface="Cambria" panose="02040503050406030204" pitchFamily="18" charset="0"/>
                <a:ea typeface="Cambria" panose="02040503050406030204" pitchFamily="18" charset="0"/>
                <a:hlinkClick r:id="rId3"/>
              </a:rPr>
              <a:t>MCL 722.774</a:t>
            </a:r>
            <a:r>
              <a:rPr lang="en-US" sz="2000" dirty="0">
                <a:latin typeface="Cambria" panose="02040503050406030204" pitchFamily="18" charset="0"/>
                <a:ea typeface="Cambria" panose="02040503050406030204" pitchFamily="18" charset="0"/>
              </a:rPr>
              <a:t> and </a:t>
            </a:r>
            <a:r>
              <a:rPr lang="en-US" sz="2000" dirty="0">
                <a:latin typeface="Cambria" panose="02040503050406030204" pitchFamily="18" charset="0"/>
                <a:ea typeface="Cambria" panose="02040503050406030204" pitchFamily="18" charset="0"/>
                <a:hlinkClick r:id="rId4"/>
              </a:rPr>
              <a:t>MCL 28.274</a:t>
            </a:r>
            <a:r>
              <a:rPr lang="en-US" sz="2000" dirty="0">
                <a:latin typeface="Cambria" panose="02040503050406030204" pitchFamily="18" charset="0"/>
                <a:ea typeface="Cambria" panose="02040503050406030204" pitchFamily="18" charset="0"/>
              </a:rPr>
              <a:t> allow a parent/legal guardian/power of attorney of an individual with special needs to voluntarily provide the Vulnerable or Impaired Person’s (VIP’s) fingerprints and photograph for inclusion in SNAP.</a:t>
            </a:r>
          </a:p>
          <a:p>
            <a:pPr marL="36576" indent="0">
              <a:buNone/>
            </a:pPr>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A VIP’s fingerprints and photograph are stored along with additional demographic information, including the home address of the VIP and a contact person, email address, and phone number for the person legally responsible for the VIP.</a:t>
            </a:r>
          </a:p>
          <a:p>
            <a:pPr marL="36576" indent="0">
              <a:buNone/>
            </a:pPr>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The goal of the VIP program is to return VIPs to familiar, safe environments, while maintaining their dignity. </a:t>
            </a:r>
          </a:p>
          <a:p>
            <a:endParaRPr lang="en-US" sz="2000" dirty="0">
              <a:latin typeface="Cambria" panose="02040503050406030204" pitchFamily="18" charset="0"/>
              <a:ea typeface="Cambria" panose="02040503050406030204" pitchFamily="18" charset="0"/>
            </a:endParaRPr>
          </a:p>
          <a:p>
            <a:r>
              <a:rPr lang="en-US" sz="3200" b="0" i="0" u="sng" dirty="0">
                <a:solidFill>
                  <a:srgbClr val="666666"/>
                </a:solidFill>
                <a:effectLst/>
                <a:latin typeface="Cambria" panose="02040503050406030204" pitchFamily="18" charset="0"/>
                <a:ea typeface="Cambria" panose="02040503050406030204" pitchFamily="18" charset="0"/>
                <a:hlinkClick r:id="rId5"/>
              </a:rPr>
              <a:t>MSP-VIP@michigan.gov</a:t>
            </a:r>
            <a:endParaRPr lang="en-US" sz="3200" dirty="0">
              <a:latin typeface="Cambria" panose="02040503050406030204" pitchFamily="18" charset="0"/>
              <a:ea typeface="Cambria" panose="02040503050406030204" pitchFamily="18" charset="0"/>
            </a:endParaRPr>
          </a:p>
          <a:p>
            <a:endParaRPr lang="en-US" dirty="0"/>
          </a:p>
        </p:txBody>
      </p:sp>
      <p:grpSp>
        <p:nvGrpSpPr>
          <p:cNvPr id="4" name="Group 3">
            <a:extLst>
              <a:ext uri="{FF2B5EF4-FFF2-40B4-BE49-F238E27FC236}">
                <a16:creationId xmlns:a16="http://schemas.microsoft.com/office/drawing/2014/main" id="{EC8C00BF-FC13-4EBD-8E9D-4B24E19107FA}"/>
              </a:ext>
            </a:extLst>
          </p:cNvPr>
          <p:cNvGrpSpPr/>
          <p:nvPr/>
        </p:nvGrpSpPr>
        <p:grpSpPr>
          <a:xfrm>
            <a:off x="7476017" y="6080737"/>
            <a:ext cx="1383588" cy="553674"/>
            <a:chOff x="7476017" y="6080737"/>
            <a:chExt cx="1383588" cy="553674"/>
          </a:xfrm>
        </p:grpSpPr>
        <p:pic>
          <p:nvPicPr>
            <p:cNvPr id="5" name="Picture 4">
              <a:extLst>
                <a:ext uri="{FF2B5EF4-FFF2-40B4-BE49-F238E27FC236}">
                  <a16:creationId xmlns:a16="http://schemas.microsoft.com/office/drawing/2014/main" id="{BCCEE226-23CF-4FCF-91A0-6852DED7D2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6" name="Picture 5">
              <a:extLst>
                <a:ext uri="{FF2B5EF4-FFF2-40B4-BE49-F238E27FC236}">
                  <a16:creationId xmlns:a16="http://schemas.microsoft.com/office/drawing/2014/main" id="{92556A4C-5E72-4CBF-B92F-7359D9BE38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1540280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52400" y="1143000"/>
            <a:ext cx="7877175" cy="31242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endParaRPr lang="en-US" dirty="0"/>
          </a:p>
          <a:p>
            <a:r>
              <a:rPr lang="en-US" dirty="0"/>
              <a:t> </a:t>
            </a:r>
          </a:p>
        </p:txBody>
      </p:sp>
      <p:grpSp>
        <p:nvGrpSpPr>
          <p:cNvPr id="9" name="Group 8"/>
          <p:cNvGrpSpPr/>
          <p:nvPr/>
        </p:nvGrpSpPr>
        <p:grpSpPr>
          <a:xfrm>
            <a:off x="7476017" y="6080737"/>
            <a:ext cx="1383588" cy="553674"/>
            <a:chOff x="7476017" y="6080737"/>
            <a:chExt cx="1383588" cy="553674"/>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
        <p:nvSpPr>
          <p:cNvPr id="2" name="Rectangle 1"/>
          <p:cNvSpPr/>
          <p:nvPr/>
        </p:nvSpPr>
        <p:spPr>
          <a:xfrm>
            <a:off x="1676400" y="2243435"/>
            <a:ext cx="56388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anose="02040503050406030204" pitchFamily="18" charset="0"/>
              </a:rPr>
              <a:t>Questions?</a:t>
            </a:r>
          </a:p>
        </p:txBody>
      </p:sp>
    </p:spTree>
    <p:extLst>
      <p:ext uri="{BB962C8B-B14F-4D97-AF65-F5344CB8AC3E}">
        <p14:creationId xmlns:p14="http://schemas.microsoft.com/office/powerpoint/2010/main" val="900243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76299" y="152400"/>
            <a:ext cx="7467600" cy="838200"/>
          </a:xfrm>
        </p:spPr>
        <p:txBody>
          <a:bodyPr>
            <a:normAutofit fontScale="90000"/>
          </a:bodyPr>
          <a:lstStyle/>
          <a:p>
            <a:pPr algn="ctr"/>
            <a:r>
              <a:rPr lang="en-US" sz="3600" b="1" dirty="0">
                <a:latin typeface="Cambria" panose="02040503050406030204" pitchFamily="18" charset="0"/>
              </a:rPr>
              <a:t>Digital Analysis and Identification(DAI) Section Contacts</a:t>
            </a:r>
          </a:p>
        </p:txBody>
      </p:sp>
      <p:grpSp>
        <p:nvGrpSpPr>
          <p:cNvPr id="7" name="Group 6"/>
          <p:cNvGrpSpPr/>
          <p:nvPr/>
        </p:nvGrpSpPr>
        <p:grpSpPr>
          <a:xfrm>
            <a:off x="7476017" y="6080737"/>
            <a:ext cx="1383588" cy="553674"/>
            <a:chOff x="7476017" y="6080737"/>
            <a:chExt cx="1383588" cy="55367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1891451343"/>
              </p:ext>
            </p:extLst>
          </p:nvPr>
        </p:nvGraphicFramePr>
        <p:xfrm>
          <a:off x="3276600" y="1189862"/>
          <a:ext cx="3009901" cy="4264916"/>
        </p:xfrm>
        <a:graphic>
          <a:graphicData uri="http://schemas.openxmlformats.org/drawingml/2006/table">
            <a:tbl>
              <a:tblPr firstRow="1" bandRow="1">
                <a:tableStyleId>{5C22544A-7EE6-4342-B048-85BDC9FD1C3A}</a:tableStyleId>
              </a:tblPr>
              <a:tblGrid>
                <a:gridCol w="3009901">
                  <a:extLst>
                    <a:ext uri="{9D8B030D-6E8A-4147-A177-3AD203B41FA5}">
                      <a16:colId xmlns:a16="http://schemas.microsoft.com/office/drawing/2014/main" val="20000"/>
                    </a:ext>
                  </a:extLst>
                </a:gridCol>
              </a:tblGrid>
              <a:tr h="331089">
                <a:tc>
                  <a:txBody>
                    <a:bodyPr/>
                    <a:lstStyle/>
                    <a:p>
                      <a:pPr algn="ctr"/>
                      <a:r>
                        <a:rPr lang="en-US" sz="1600" dirty="0"/>
                        <a:t>SNAP Unit</a:t>
                      </a:r>
                    </a:p>
                  </a:txBody>
                  <a:tcPr marL="90297" marR="90297" marT="45149" marB="45149"/>
                </a:tc>
                <a:extLst>
                  <a:ext uri="{0D108BD9-81ED-4DB2-BD59-A6C34878D82A}">
                    <a16:rowId xmlns:a16="http://schemas.microsoft.com/office/drawing/2014/main" val="10000"/>
                  </a:ext>
                </a:extLst>
              </a:tr>
              <a:tr h="3513669">
                <a:tc>
                  <a:txBody>
                    <a:bodyPr/>
                    <a:lstStyle/>
                    <a:p>
                      <a:pPr algn="ctr"/>
                      <a:endParaRPr lang="en-US" sz="1400" dirty="0"/>
                    </a:p>
                    <a:p>
                      <a:pPr algn="ctr"/>
                      <a:r>
                        <a:rPr lang="en-US" sz="1400" dirty="0"/>
                        <a:t>Ms. Krystal Howard</a:t>
                      </a:r>
                    </a:p>
                    <a:p>
                      <a:pPr algn="ctr"/>
                      <a:r>
                        <a:rPr lang="en-US" sz="1400" dirty="0"/>
                        <a:t>DAI Section Manager </a:t>
                      </a:r>
                      <a:r>
                        <a:rPr lang="en-US" sz="1400" dirty="0">
                          <a:hlinkClick r:id="rId5"/>
                        </a:rPr>
                        <a:t>HowardK6@Michigan.gov</a:t>
                      </a:r>
                      <a:r>
                        <a:rPr lang="en-US" sz="1400" dirty="0"/>
                        <a:t> </a:t>
                      </a:r>
                    </a:p>
                    <a:p>
                      <a:pPr algn="ctr"/>
                      <a:endParaRPr lang="en-US" sz="1400" dirty="0"/>
                    </a:p>
                    <a:p>
                      <a:pPr algn="ctr"/>
                      <a:r>
                        <a:rPr lang="en-US" sz="1400" baseline="0" dirty="0"/>
                        <a:t>Ms. Kelcy McArthur</a:t>
                      </a:r>
                    </a:p>
                    <a:p>
                      <a:pPr algn="ctr"/>
                      <a:r>
                        <a:rPr lang="en-US" sz="1400" baseline="0" dirty="0"/>
                        <a:t>Digital Image Supervisor</a:t>
                      </a:r>
                    </a:p>
                    <a:p>
                      <a:pPr algn="ctr"/>
                      <a:r>
                        <a:rPr lang="en-US" sz="1400" baseline="0" dirty="0">
                          <a:hlinkClick r:id="rId6"/>
                        </a:rPr>
                        <a:t>McArthurK1@Michigan.gov</a:t>
                      </a:r>
                      <a:r>
                        <a:rPr lang="en-US" sz="1400" baseline="0" dirty="0"/>
                        <a:t> </a:t>
                      </a:r>
                    </a:p>
                    <a:p>
                      <a:pPr algn="ctr"/>
                      <a:endParaRPr lang="en-US" sz="1400" baseline="0" dirty="0"/>
                    </a:p>
                    <a:p>
                      <a:pPr algn="ctr"/>
                      <a:r>
                        <a:rPr lang="en-US" sz="1400" baseline="0" dirty="0"/>
                        <a:t>Ms. Jennifer Coulson</a:t>
                      </a:r>
                    </a:p>
                    <a:p>
                      <a:pPr algn="ctr"/>
                      <a:r>
                        <a:rPr lang="en-US" sz="1400" baseline="0" dirty="0"/>
                        <a:t>Digital Image Specialist </a:t>
                      </a:r>
                      <a:r>
                        <a:rPr lang="en-US" sz="1400" baseline="0" dirty="0">
                          <a:hlinkClick r:id="rId7"/>
                        </a:rPr>
                        <a:t>CoulsonJ@michigan.gov</a:t>
                      </a:r>
                      <a:r>
                        <a:rPr lang="en-US" sz="1400" baseline="0" dirty="0"/>
                        <a:t> </a:t>
                      </a:r>
                    </a:p>
                    <a:p>
                      <a:pPr algn="ctr"/>
                      <a:endParaRPr lang="en-US" sz="1400" baseline="0" dirty="0"/>
                    </a:p>
                    <a:p>
                      <a:pPr algn="ctr"/>
                      <a:r>
                        <a:rPr lang="en-US" sz="1400" baseline="0" dirty="0"/>
                        <a:t>Ms. Brittany Prescott</a:t>
                      </a:r>
                    </a:p>
                    <a:p>
                      <a:pPr algn="ctr"/>
                      <a:r>
                        <a:rPr lang="en-US" sz="1400" baseline="0" dirty="0"/>
                        <a:t>Digital Image Specialist</a:t>
                      </a:r>
                    </a:p>
                    <a:p>
                      <a:pPr algn="ctr"/>
                      <a:r>
                        <a:rPr lang="en-US" sz="1400" baseline="0" dirty="0">
                          <a:hlinkClick r:id="rId6"/>
                        </a:rPr>
                        <a:t>PrescottB1@Michigan.gov</a:t>
                      </a:r>
                      <a:r>
                        <a:rPr lang="en-US" sz="1400" baseline="0" dirty="0"/>
                        <a:t> </a:t>
                      </a:r>
                    </a:p>
                    <a:p>
                      <a:pPr algn="ctr"/>
                      <a:endParaRPr lang="en-US" sz="1400" baseline="0" dirty="0"/>
                    </a:p>
                    <a:p>
                      <a:pPr algn="ctr"/>
                      <a:endParaRPr lang="en-US" sz="1400" dirty="0"/>
                    </a:p>
                  </a:txBody>
                  <a:tcPr marL="90297" marR="90297" marT="45149" marB="45149">
                    <a:solidFill>
                      <a:schemeClr val="accent1">
                        <a:tint val="40000"/>
                      </a:schemeClr>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1442916" y="5711708"/>
            <a:ext cx="6304997" cy="707886"/>
          </a:xfrm>
          <a:prstGeom prst="rect">
            <a:avLst/>
          </a:prstGeom>
        </p:spPr>
        <p:txBody>
          <a:bodyPr wrap="square">
            <a:spAutoFit/>
          </a:bodyPr>
          <a:lstStyle/>
          <a:p>
            <a:pPr marL="36576" indent="0" algn="ctr">
              <a:buNone/>
            </a:pPr>
            <a:r>
              <a:rPr lang="en-US" sz="2000" dirty="0">
                <a:solidFill>
                  <a:srgbClr val="FF0000"/>
                </a:solidFill>
                <a:latin typeface="Cambria" panose="02040503050406030204" pitchFamily="18" charset="0"/>
              </a:rPr>
              <a:t>Request our services at: </a:t>
            </a:r>
          </a:p>
          <a:p>
            <a:pPr marL="36576" indent="0" algn="ctr">
              <a:buNone/>
            </a:pPr>
            <a:r>
              <a:rPr lang="en-US" sz="2000" dirty="0">
                <a:solidFill>
                  <a:srgbClr val="FF0000"/>
                </a:solidFill>
                <a:latin typeface="Cambria" panose="02040503050406030204" pitchFamily="18" charset="0"/>
              </a:rPr>
              <a:t>SNAP: </a:t>
            </a:r>
            <a:r>
              <a:rPr lang="en-US" sz="2000" dirty="0">
                <a:solidFill>
                  <a:srgbClr val="FF0000"/>
                </a:solidFill>
                <a:latin typeface="Cambria" panose="02040503050406030204" pitchFamily="18" charset="0"/>
                <a:hlinkClick r:id="rId8"/>
              </a:rPr>
              <a:t>MSPSNAP@michigan.gov</a:t>
            </a:r>
            <a:r>
              <a:rPr lang="en-US" sz="2000" dirty="0">
                <a:solidFill>
                  <a:srgbClr val="FF0000"/>
                </a:solidFill>
                <a:latin typeface="Cambria" panose="02040503050406030204" pitchFamily="18" charset="0"/>
              </a:rPr>
              <a:t> </a:t>
            </a:r>
          </a:p>
        </p:txBody>
      </p:sp>
    </p:spTree>
    <p:extLst>
      <p:ext uri="{BB962C8B-B14F-4D97-AF65-F5344CB8AC3E}">
        <p14:creationId xmlns:p14="http://schemas.microsoft.com/office/powerpoint/2010/main" val="148505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476017" y="6172200"/>
            <a:ext cx="1383588" cy="553674"/>
            <a:chOff x="7476017" y="6080737"/>
            <a:chExt cx="1383588" cy="5536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pic>
        <p:nvPicPr>
          <p:cNvPr id="4" name="Picture 3">
            <a:extLst>
              <a:ext uri="{FF2B5EF4-FFF2-40B4-BE49-F238E27FC236}">
                <a16:creationId xmlns:a16="http://schemas.microsoft.com/office/drawing/2014/main" id="{585225B9-5DFD-4124-A7CD-4604EE4B80A1}"/>
              </a:ext>
            </a:extLst>
          </p:cNvPr>
          <p:cNvPicPr>
            <a:picLocks noChangeAspect="1"/>
          </p:cNvPicPr>
          <p:nvPr/>
        </p:nvPicPr>
        <p:blipFill>
          <a:blip r:embed="rId4"/>
          <a:stretch>
            <a:fillRect/>
          </a:stretch>
        </p:blipFill>
        <p:spPr>
          <a:xfrm>
            <a:off x="2015639" y="0"/>
            <a:ext cx="5112722" cy="6858000"/>
          </a:xfrm>
          <a:prstGeom prst="rect">
            <a:avLst/>
          </a:prstGeom>
        </p:spPr>
      </p:pic>
    </p:spTree>
    <p:extLst>
      <p:ext uri="{BB962C8B-B14F-4D97-AF65-F5344CB8AC3E}">
        <p14:creationId xmlns:p14="http://schemas.microsoft.com/office/powerpoint/2010/main" val="187692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000" b="1" dirty="0">
                <a:latin typeface="Cambria" panose="02040503050406030204" pitchFamily="18" charset="0"/>
              </a:rPr>
              <a:t>SNAP Database</a:t>
            </a:r>
          </a:p>
        </p:txBody>
      </p:sp>
      <p:sp>
        <p:nvSpPr>
          <p:cNvPr id="3" name="Content Placeholder 2"/>
          <p:cNvSpPr>
            <a:spLocks noGrp="1"/>
          </p:cNvSpPr>
          <p:nvPr>
            <p:ph idx="1"/>
          </p:nvPr>
        </p:nvSpPr>
        <p:spPr>
          <a:xfrm>
            <a:off x="457200" y="1676400"/>
            <a:ext cx="7467600" cy="1219200"/>
          </a:xfrm>
        </p:spPr>
        <p:txBody>
          <a:bodyPr>
            <a:noAutofit/>
          </a:bodyPr>
          <a:lstStyle/>
          <a:p>
            <a:r>
              <a:rPr lang="en-US" sz="2000" dirty="0">
                <a:latin typeface="Cambria" panose="02040503050406030204" pitchFamily="18" charset="0"/>
              </a:rPr>
              <a:t>&gt;11.5 million criminal images (Front and Side View, SMT)</a:t>
            </a:r>
          </a:p>
          <a:p>
            <a:pPr lvl="1"/>
            <a:r>
              <a:rPr lang="en-US" sz="2000" dirty="0">
                <a:latin typeface="Cambria" panose="02040503050406030204" pitchFamily="18" charset="0"/>
              </a:rPr>
              <a:t>Greater than 5 million templated front facing images</a:t>
            </a:r>
          </a:p>
          <a:p>
            <a:r>
              <a:rPr lang="en-US" sz="2000" dirty="0">
                <a:latin typeface="Cambria" panose="02040503050406030204" pitchFamily="18" charset="0"/>
              </a:rPr>
              <a:t>&gt;313 thousand templated MDOC images</a:t>
            </a:r>
          </a:p>
          <a:p>
            <a:r>
              <a:rPr lang="en-US" sz="2000" dirty="0">
                <a:latin typeface="Cambria" panose="02040503050406030204" pitchFamily="18" charset="0"/>
              </a:rPr>
              <a:t>&gt;49 million templated SOS images (&gt;12 million unique)</a:t>
            </a:r>
            <a:endParaRPr lang="en-US" sz="2000" dirty="0"/>
          </a:p>
          <a:p>
            <a:endParaRPr lang="en-US" sz="2000" dirty="0"/>
          </a:p>
        </p:txBody>
      </p:sp>
      <p:grpSp>
        <p:nvGrpSpPr>
          <p:cNvPr id="7" name="Group 6"/>
          <p:cNvGrpSpPr/>
          <p:nvPr/>
        </p:nvGrpSpPr>
        <p:grpSpPr>
          <a:xfrm>
            <a:off x="7620000" y="6139915"/>
            <a:ext cx="1383588" cy="553674"/>
            <a:chOff x="7476017" y="6080737"/>
            <a:chExt cx="1383588" cy="55367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graphicFrame>
        <p:nvGraphicFramePr>
          <p:cNvPr id="10" name="Chart 9">
            <a:extLst>
              <a:ext uri="{FF2B5EF4-FFF2-40B4-BE49-F238E27FC236}">
                <a16:creationId xmlns:a16="http://schemas.microsoft.com/office/drawing/2014/main" id="{E40E6131-E82B-43A1-B022-308DA268A184}"/>
              </a:ext>
            </a:extLst>
          </p:cNvPr>
          <p:cNvGraphicFramePr>
            <a:graphicFrameLocks/>
          </p:cNvGraphicFramePr>
          <p:nvPr/>
        </p:nvGraphicFramePr>
        <p:xfrm>
          <a:off x="2209800" y="3396715"/>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6860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2999"/>
            <a:ext cx="8153400" cy="4963137"/>
          </a:xfrm>
        </p:spPr>
        <p:txBody>
          <a:bodyPr>
            <a:normAutofit fontScale="92500" lnSpcReduction="20000"/>
          </a:bodyPr>
          <a:lstStyle/>
          <a:p>
            <a:pPr lvl="1"/>
            <a:endParaRPr lang="en-US" sz="2200" dirty="0">
              <a:latin typeface="Cambria" panose="02040503050406030204" pitchFamily="18" charset="0"/>
            </a:endParaRPr>
          </a:p>
          <a:p>
            <a:pPr lvl="1">
              <a:buSzPct val="80000"/>
              <a:buFont typeface="Wingdings 2" pitchFamily="18" charset="2"/>
              <a:buChar char=""/>
            </a:pPr>
            <a:r>
              <a:rPr lang="en-US" sz="1800" dirty="0">
                <a:latin typeface="Cambria" panose="02040503050406030204" pitchFamily="18" charset="0"/>
              </a:rPr>
              <a:t>Staff</a:t>
            </a:r>
          </a:p>
          <a:p>
            <a:pPr lvl="2">
              <a:buSzPct val="80000"/>
              <a:buFont typeface="Wingdings 2" pitchFamily="18" charset="2"/>
              <a:buChar char=""/>
            </a:pPr>
            <a:r>
              <a:rPr lang="en-US" sz="1600" dirty="0">
                <a:latin typeface="Cambria" panose="02040503050406030204" pitchFamily="18" charset="0"/>
              </a:rPr>
              <a:t>2 trained digital image examiners and 2 trained supervisors</a:t>
            </a:r>
          </a:p>
          <a:p>
            <a:pPr lvl="2">
              <a:buSzPct val="80000"/>
              <a:buFont typeface="Wingdings 2" pitchFamily="18" charset="2"/>
              <a:buChar char=""/>
            </a:pPr>
            <a:r>
              <a:rPr lang="en-US" sz="1600" dirty="0">
                <a:latin typeface="Cambria" panose="02040503050406030204" pitchFamily="18" charset="0"/>
              </a:rPr>
              <a:t>Work in conjunction with the Audio Video Analysis Section</a:t>
            </a:r>
          </a:p>
          <a:p>
            <a:pPr lvl="1">
              <a:buSzPct val="80000"/>
              <a:buFont typeface="Wingdings 2" pitchFamily="18" charset="2"/>
              <a:buChar char=""/>
            </a:pPr>
            <a:endParaRPr lang="en-US" sz="1800" dirty="0">
              <a:latin typeface="Cambria" panose="02040503050406030204" pitchFamily="18" charset="0"/>
            </a:endParaRPr>
          </a:p>
          <a:p>
            <a:pPr lvl="1">
              <a:buSzPct val="80000"/>
              <a:buFont typeface="Wingdings 2" pitchFamily="18" charset="2"/>
              <a:buChar char=""/>
            </a:pPr>
            <a:r>
              <a:rPr lang="en-US" sz="1800" dirty="0">
                <a:latin typeface="Cambria" panose="02040503050406030204" pitchFamily="18" charset="0"/>
              </a:rPr>
              <a:t>Training: minimum 80 hours of facial comparison and identification</a:t>
            </a:r>
          </a:p>
          <a:p>
            <a:pPr lvl="2">
              <a:buSzPct val="80000"/>
              <a:buFont typeface="Wingdings 2" pitchFamily="18" charset="2"/>
              <a:buChar char=""/>
            </a:pPr>
            <a:r>
              <a:rPr lang="en-US" sz="1600" dirty="0">
                <a:latin typeface="Cambria" panose="02040503050406030204" pitchFamily="18" charset="0"/>
              </a:rPr>
              <a:t>Federal</a:t>
            </a:r>
          </a:p>
          <a:p>
            <a:pPr lvl="2">
              <a:buSzPct val="80000"/>
              <a:buFont typeface="Wingdings 2" pitchFamily="18" charset="2"/>
              <a:buChar char=""/>
            </a:pPr>
            <a:r>
              <a:rPr lang="en-US" sz="1600" dirty="0">
                <a:latin typeface="Cambria" panose="02040503050406030204" pitchFamily="18" charset="0"/>
              </a:rPr>
              <a:t>Private</a:t>
            </a:r>
          </a:p>
          <a:p>
            <a:pPr lvl="2">
              <a:buSzPct val="80000"/>
              <a:buFont typeface="Wingdings 2" pitchFamily="18" charset="2"/>
              <a:buChar char=""/>
            </a:pPr>
            <a:r>
              <a:rPr lang="en-US" sz="1600" dirty="0">
                <a:latin typeface="Cambria" panose="02040503050406030204" pitchFamily="18" charset="0"/>
              </a:rPr>
              <a:t>In-house</a:t>
            </a:r>
          </a:p>
          <a:p>
            <a:pPr lvl="1">
              <a:buSzPct val="80000"/>
              <a:buFont typeface="Wingdings 2" pitchFamily="18" charset="2"/>
              <a:buChar char=""/>
            </a:pPr>
            <a:endParaRPr lang="en-US" sz="1800" dirty="0">
              <a:latin typeface="Cambria" panose="02040503050406030204" pitchFamily="18" charset="0"/>
            </a:endParaRPr>
          </a:p>
          <a:p>
            <a:pPr lvl="1">
              <a:buSzPct val="80000"/>
              <a:buFont typeface="Wingdings 2" pitchFamily="18" charset="2"/>
              <a:buChar char=""/>
            </a:pPr>
            <a:r>
              <a:rPr lang="en-US" sz="1800" dirty="0">
                <a:latin typeface="Cambria" panose="02040503050406030204" pitchFamily="18" charset="0"/>
              </a:rPr>
              <a:t>Examiners</a:t>
            </a:r>
          </a:p>
          <a:p>
            <a:pPr lvl="2">
              <a:buSzPct val="80000"/>
              <a:buFont typeface="Wingdings 2" pitchFamily="18" charset="2"/>
              <a:buChar char=""/>
            </a:pPr>
            <a:r>
              <a:rPr lang="en-US" sz="1600" dirty="0">
                <a:latin typeface="Cambria" panose="02040503050406030204" pitchFamily="18" charset="0"/>
              </a:rPr>
              <a:t>Study the effects of aging, cosmetic surgery, and weight gain</a:t>
            </a:r>
          </a:p>
          <a:p>
            <a:pPr lvl="2">
              <a:buSzPct val="80000"/>
              <a:buFont typeface="Wingdings 2" pitchFamily="18" charset="2"/>
              <a:buChar char=""/>
            </a:pPr>
            <a:r>
              <a:rPr lang="en-US" sz="1600" dirty="0">
                <a:latin typeface="Cambria" panose="02040503050406030204" pitchFamily="18" charset="0"/>
              </a:rPr>
              <a:t>Utilize 3D pose correction software to enhance images</a:t>
            </a:r>
          </a:p>
          <a:p>
            <a:pPr lvl="2">
              <a:buSzPct val="80000"/>
              <a:buFont typeface="Wingdings 2" pitchFamily="18" charset="2"/>
              <a:buChar char=""/>
            </a:pPr>
            <a:r>
              <a:rPr lang="en-US" sz="1600" dirty="0">
                <a:latin typeface="Cambria" panose="02040503050406030204" pitchFamily="18" charset="0"/>
              </a:rPr>
              <a:t>Conduct FR searches and morphological comparisons</a:t>
            </a:r>
          </a:p>
          <a:p>
            <a:pPr lvl="2">
              <a:buSzPct val="80000"/>
              <a:buFont typeface="Wingdings 2" pitchFamily="18" charset="2"/>
              <a:buChar char=""/>
            </a:pPr>
            <a:r>
              <a:rPr lang="en-US" sz="1600" dirty="0">
                <a:latin typeface="Cambria" panose="02040503050406030204" pitchFamily="18" charset="0"/>
              </a:rPr>
              <a:t>Provide Investigative Lead Reports to law enforcement</a:t>
            </a:r>
          </a:p>
          <a:p>
            <a:pPr lvl="2">
              <a:buSzPct val="80000"/>
              <a:buFont typeface="Wingdings 2" pitchFamily="18" charset="2"/>
              <a:buChar char=""/>
            </a:pPr>
            <a:r>
              <a:rPr lang="en-US" sz="1600" dirty="0">
                <a:latin typeface="Cambria" panose="02040503050406030204" pitchFamily="18" charset="0"/>
              </a:rPr>
              <a:t>Testify in court</a:t>
            </a:r>
          </a:p>
          <a:p>
            <a:pPr lvl="2">
              <a:buSzPct val="80000"/>
              <a:buFont typeface="Wingdings 2" pitchFamily="18" charset="2"/>
              <a:buChar char=""/>
            </a:pPr>
            <a:r>
              <a:rPr lang="en-US" sz="1600" dirty="0">
                <a:latin typeface="Cambria" panose="02040503050406030204" pitchFamily="18" charset="0"/>
              </a:rPr>
              <a:t>Peer and supervisory review</a:t>
            </a:r>
          </a:p>
          <a:p>
            <a:pPr lvl="2">
              <a:buSzPct val="80000"/>
              <a:buFont typeface="Wingdings 2" pitchFamily="18" charset="2"/>
              <a:buChar char=""/>
            </a:pPr>
            <a:r>
              <a:rPr lang="en-US" sz="1600" dirty="0">
                <a:latin typeface="Cambria" panose="02040503050406030204" pitchFamily="18" charset="0"/>
              </a:rPr>
              <a:t>Follow the ACE-V </a:t>
            </a:r>
            <a:r>
              <a:rPr lang="en-US" sz="1200" i="1" dirty="0">
                <a:latin typeface="Cambria" panose="02040503050406030204" pitchFamily="18" charset="0"/>
              </a:rPr>
              <a:t>(Analysis, Comparison, Evaluation, Verification) </a:t>
            </a:r>
            <a:r>
              <a:rPr lang="en-US" sz="1600" dirty="0">
                <a:latin typeface="Cambria" panose="02040503050406030204" pitchFamily="18" charset="0"/>
              </a:rPr>
              <a:t>Method when completing morphological comparisons</a:t>
            </a:r>
          </a:p>
          <a:p>
            <a:pPr marL="749808" lvl="2" indent="0">
              <a:buSzPct val="80000"/>
              <a:buNone/>
            </a:pPr>
            <a:endParaRPr lang="en-US" sz="1600" dirty="0">
              <a:latin typeface="Cambria" panose="02040503050406030204" pitchFamily="18" charset="0"/>
            </a:endParaRPr>
          </a:p>
          <a:p>
            <a:pPr marL="749808" lvl="2" indent="0">
              <a:buSzPct val="80000"/>
              <a:buNone/>
            </a:pPr>
            <a:endParaRPr lang="en-US" sz="1600" dirty="0">
              <a:latin typeface="Cambria" panose="02040503050406030204" pitchFamily="18" charset="0"/>
            </a:endParaRPr>
          </a:p>
          <a:p>
            <a:pPr lvl="1"/>
            <a:endParaRPr lang="en-US" sz="2000" dirty="0">
              <a:latin typeface="Cambria" panose="02040503050406030204" pitchFamily="18" charset="0"/>
            </a:endParaRPr>
          </a:p>
          <a:p>
            <a:endParaRPr lang="en-US" sz="2400" dirty="0">
              <a:latin typeface="Cambria" panose="02040503050406030204" pitchFamily="18" charset="0"/>
            </a:endParaRPr>
          </a:p>
          <a:p>
            <a:pPr marL="448056" lvl="1" indent="0">
              <a:buNone/>
            </a:pPr>
            <a:endParaRPr lang="en-US" sz="2000" dirty="0">
              <a:latin typeface="Cambria" panose="02040503050406030204" pitchFamily="18" charset="0"/>
            </a:endParaRPr>
          </a:p>
          <a:p>
            <a:pPr marL="448056" lvl="1" indent="0">
              <a:buNone/>
            </a:pPr>
            <a:endParaRPr lang="en-US" sz="2000" dirty="0">
              <a:latin typeface="Cambria" panose="02040503050406030204" pitchFamily="18" charset="0"/>
            </a:endParaRPr>
          </a:p>
          <a:p>
            <a:pPr marL="36576" indent="0">
              <a:buNone/>
            </a:pPr>
            <a:endParaRPr lang="en-US" sz="2400" dirty="0">
              <a:latin typeface="Cambria" panose="02040503050406030204" pitchFamily="18" charset="0"/>
            </a:endParaRPr>
          </a:p>
          <a:p>
            <a:pPr lvl="8"/>
            <a:endParaRPr lang="en-US" sz="1000" dirty="0">
              <a:latin typeface="Cambria" panose="02040503050406030204" pitchFamily="18" charset="0"/>
            </a:endParaRPr>
          </a:p>
          <a:p>
            <a:pPr marL="36576" indent="0">
              <a:buNone/>
            </a:pPr>
            <a:endParaRPr lang="en-US" sz="2000" dirty="0">
              <a:latin typeface="Cambria" panose="02040503050406030204" pitchFamily="18" charset="0"/>
            </a:endParaRPr>
          </a:p>
        </p:txBody>
      </p:sp>
      <p:sp>
        <p:nvSpPr>
          <p:cNvPr id="2" name="TextBox 1"/>
          <p:cNvSpPr txBox="1"/>
          <p:nvPr/>
        </p:nvSpPr>
        <p:spPr>
          <a:xfrm>
            <a:off x="533400" y="343270"/>
            <a:ext cx="7467600" cy="646331"/>
          </a:xfrm>
          <a:prstGeom prst="rect">
            <a:avLst/>
          </a:prstGeom>
          <a:noFill/>
        </p:spPr>
        <p:txBody>
          <a:bodyPr wrap="square" rtlCol="0">
            <a:spAutoFit/>
          </a:bodyPr>
          <a:lstStyle/>
          <a:p>
            <a:pPr algn="ctr"/>
            <a:r>
              <a:rPr lang="en-US" sz="3600" b="1" dirty="0">
                <a:latin typeface="Cambria" panose="02040503050406030204" pitchFamily="18" charset="0"/>
              </a:rPr>
              <a:t>SNAP Unit</a:t>
            </a:r>
          </a:p>
        </p:txBody>
      </p:sp>
      <p:grpSp>
        <p:nvGrpSpPr>
          <p:cNvPr id="6" name="Group 5">
            <a:extLst>
              <a:ext uri="{FF2B5EF4-FFF2-40B4-BE49-F238E27FC236}">
                <a16:creationId xmlns:a16="http://schemas.microsoft.com/office/drawing/2014/main" id="{5F979403-8A23-44E1-BF4A-71AC37EE9BB2}"/>
              </a:ext>
            </a:extLst>
          </p:cNvPr>
          <p:cNvGrpSpPr/>
          <p:nvPr/>
        </p:nvGrpSpPr>
        <p:grpSpPr>
          <a:xfrm>
            <a:off x="7476017" y="6172200"/>
            <a:ext cx="1383588" cy="553674"/>
            <a:chOff x="7476017" y="6080737"/>
            <a:chExt cx="1383588" cy="553674"/>
          </a:xfrm>
        </p:grpSpPr>
        <p:pic>
          <p:nvPicPr>
            <p:cNvPr id="7" name="Picture 6">
              <a:extLst>
                <a:ext uri="{FF2B5EF4-FFF2-40B4-BE49-F238E27FC236}">
                  <a16:creationId xmlns:a16="http://schemas.microsoft.com/office/drawing/2014/main" id="{13773C85-37BC-43AF-9C52-EBB4FA828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8" name="Picture 7">
              <a:extLst>
                <a:ext uri="{FF2B5EF4-FFF2-40B4-BE49-F238E27FC236}">
                  <a16:creationId xmlns:a16="http://schemas.microsoft.com/office/drawing/2014/main" id="{BD467AA9-BF6D-4B17-857E-9DA7E67E15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pic>
        <p:nvPicPr>
          <p:cNvPr id="9" name="Picture Placeholder 10">
            <a:extLst>
              <a:ext uri="{FF2B5EF4-FFF2-40B4-BE49-F238E27FC236}">
                <a16:creationId xmlns:a16="http://schemas.microsoft.com/office/drawing/2014/main" id="{95F01DA2-16DA-4EA1-9FB2-5D9F2C59B074}"/>
              </a:ext>
            </a:extLst>
          </p:cNvPr>
          <p:cNvPicPr>
            <a:picLocks noChangeAspect="1"/>
          </p:cNvPicPr>
          <p:nvPr/>
        </p:nvPicPr>
        <p:blipFill>
          <a:blip r:embed="rId5" cstate="print">
            <a:extLst>
              <a:ext uri="{28A0092B-C50C-407E-A947-70E740481C1C}">
                <a14:useLocalDpi xmlns:a14="http://schemas.microsoft.com/office/drawing/2010/main" val="0"/>
              </a:ext>
            </a:extLst>
          </a:blip>
          <a:srcRect l="10277" r="10277"/>
          <a:stretch>
            <a:fillRect/>
          </a:stretch>
        </p:blipFill>
        <p:spPr>
          <a:xfrm>
            <a:off x="6477000" y="3048000"/>
            <a:ext cx="1580941" cy="1580941"/>
          </a:xfrm>
          <a:prstGeom prst="rect">
            <a:avLst/>
          </a:prstGeom>
        </p:spPr>
      </p:pic>
    </p:spTree>
    <p:extLst>
      <p:ext uri="{BB962C8B-B14F-4D97-AF65-F5344CB8AC3E}">
        <p14:creationId xmlns:p14="http://schemas.microsoft.com/office/powerpoint/2010/main" val="343419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5235" y="361134"/>
            <a:ext cx="6982502" cy="646331"/>
          </a:xfrm>
          <a:prstGeom prst="rect">
            <a:avLst/>
          </a:prstGeom>
          <a:noFill/>
        </p:spPr>
        <p:txBody>
          <a:bodyPr wrap="square" rtlCol="0">
            <a:spAutoFit/>
          </a:bodyPr>
          <a:lstStyle/>
          <a:p>
            <a:pPr algn="ctr"/>
            <a:r>
              <a:rPr lang="en-US" sz="3600" b="1" dirty="0">
                <a:latin typeface="Cambria" panose="02040503050406030204" pitchFamily="18" charset="0"/>
              </a:rPr>
              <a:t>SNAP Unit Services</a:t>
            </a:r>
          </a:p>
        </p:txBody>
      </p:sp>
      <p:grpSp>
        <p:nvGrpSpPr>
          <p:cNvPr id="6" name="Group 5">
            <a:extLst>
              <a:ext uri="{FF2B5EF4-FFF2-40B4-BE49-F238E27FC236}">
                <a16:creationId xmlns:a16="http://schemas.microsoft.com/office/drawing/2014/main" id="{A3293D06-110B-40BB-B926-ADC6D03845BB}"/>
              </a:ext>
            </a:extLst>
          </p:cNvPr>
          <p:cNvGrpSpPr/>
          <p:nvPr/>
        </p:nvGrpSpPr>
        <p:grpSpPr>
          <a:xfrm>
            <a:off x="7573159" y="6079149"/>
            <a:ext cx="1383588" cy="553674"/>
            <a:chOff x="7476017" y="6080737"/>
            <a:chExt cx="1383588" cy="553674"/>
          </a:xfrm>
        </p:grpSpPr>
        <p:pic>
          <p:nvPicPr>
            <p:cNvPr id="7" name="Picture 6">
              <a:extLst>
                <a:ext uri="{FF2B5EF4-FFF2-40B4-BE49-F238E27FC236}">
                  <a16:creationId xmlns:a16="http://schemas.microsoft.com/office/drawing/2014/main" id="{7130C4A6-3D4E-4274-A438-6945EE429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8" name="Picture 7">
              <a:extLst>
                <a:ext uri="{FF2B5EF4-FFF2-40B4-BE49-F238E27FC236}">
                  <a16:creationId xmlns:a16="http://schemas.microsoft.com/office/drawing/2014/main" id="{4A6166BC-402B-4D7C-B1EB-F741CA8DB3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
        <p:nvSpPr>
          <p:cNvPr id="9" name="Content Placeholder 2">
            <a:extLst>
              <a:ext uri="{FF2B5EF4-FFF2-40B4-BE49-F238E27FC236}">
                <a16:creationId xmlns:a16="http://schemas.microsoft.com/office/drawing/2014/main" id="{280FB175-CA80-4811-957B-9439931A0812}"/>
              </a:ext>
            </a:extLst>
          </p:cNvPr>
          <p:cNvSpPr txBox="1">
            <a:spLocks/>
          </p:cNvSpPr>
          <p:nvPr/>
        </p:nvSpPr>
        <p:spPr>
          <a:xfrm>
            <a:off x="712483" y="1600200"/>
            <a:ext cx="7924800" cy="45720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2000" dirty="0">
                <a:latin typeface="Cambria" panose="02040503050406030204" pitchFamily="18" charset="0"/>
              </a:rPr>
              <a:t>Facial Recognition/Morphological Comparison</a:t>
            </a:r>
          </a:p>
          <a:p>
            <a:pPr lvl="1"/>
            <a:r>
              <a:rPr lang="en-US" sz="1600" dirty="0">
                <a:latin typeface="Cambria" panose="02040503050406030204" pitchFamily="18" charset="0"/>
              </a:rPr>
              <a:t>Investigative Lead Reports</a:t>
            </a:r>
          </a:p>
          <a:p>
            <a:r>
              <a:rPr lang="en-US" sz="2000" dirty="0">
                <a:latin typeface="Cambria" panose="02040503050406030204" pitchFamily="18" charset="0"/>
              </a:rPr>
              <a:t>Mobile Facial Recognition Administration</a:t>
            </a:r>
          </a:p>
          <a:p>
            <a:r>
              <a:rPr lang="en-US" sz="2000" dirty="0">
                <a:latin typeface="Cambria" panose="02040503050406030204" pitchFamily="18" charset="0"/>
              </a:rPr>
              <a:t>DHS HSIN Multi-State Facial Recognition Platform</a:t>
            </a:r>
          </a:p>
          <a:p>
            <a:r>
              <a:rPr lang="en-US" sz="2000" dirty="0">
                <a:latin typeface="Cambria" panose="02040503050406030204" pitchFamily="18" charset="0"/>
              </a:rPr>
              <a:t>Image Enhancement</a:t>
            </a:r>
          </a:p>
          <a:p>
            <a:pPr lvl="1"/>
            <a:r>
              <a:rPr lang="en-US" sz="1600" dirty="0">
                <a:latin typeface="Cambria" panose="02040503050406030204" pitchFamily="18" charset="0"/>
              </a:rPr>
              <a:t>Accessory Removal </a:t>
            </a:r>
          </a:p>
          <a:p>
            <a:pPr lvl="1"/>
            <a:r>
              <a:rPr lang="en-US" sz="1600" dirty="0">
                <a:latin typeface="Cambria" panose="02040503050406030204" pitchFamily="18" charset="0"/>
              </a:rPr>
              <a:t>3-D Pose Correction </a:t>
            </a:r>
          </a:p>
          <a:p>
            <a:pPr lvl="1"/>
            <a:r>
              <a:rPr lang="en-US" sz="1600" dirty="0">
                <a:latin typeface="Cambria" panose="02040503050406030204" pitchFamily="18" charset="0"/>
              </a:rPr>
              <a:t>Post-Mortem clean-up/enhancement</a:t>
            </a:r>
          </a:p>
          <a:p>
            <a:r>
              <a:rPr lang="en-US" sz="2000" dirty="0">
                <a:latin typeface="Cambria" panose="02040503050406030204" pitchFamily="18" charset="0"/>
              </a:rPr>
              <a:t>Watchlist</a:t>
            </a:r>
          </a:p>
          <a:p>
            <a:r>
              <a:rPr lang="en-US" sz="2000" dirty="0">
                <a:latin typeface="Cambria" panose="02040503050406030204" pitchFamily="18" charset="0"/>
              </a:rPr>
              <a:t>Photo Lineups</a:t>
            </a:r>
          </a:p>
          <a:p>
            <a:r>
              <a:rPr lang="en-US" sz="2000" dirty="0">
                <a:latin typeface="Cambria" panose="02040503050406030204" pitchFamily="18" charset="0"/>
              </a:rPr>
              <a:t>Image Analysis Team (IAT) – Fraud </a:t>
            </a:r>
          </a:p>
          <a:p>
            <a:r>
              <a:rPr lang="en-US" sz="2000" dirty="0">
                <a:latin typeface="Cambria" panose="02040503050406030204" pitchFamily="18" charset="0"/>
              </a:rPr>
              <a:t>Vulnerable &amp; Impaired Persons Repository</a:t>
            </a:r>
            <a:endParaRPr lang="en-US" sz="1800" dirty="0">
              <a:latin typeface="Cambria" panose="02040503050406030204" pitchFamily="18" charset="0"/>
            </a:endParaRPr>
          </a:p>
        </p:txBody>
      </p:sp>
    </p:spTree>
    <p:extLst>
      <p:ext uri="{BB962C8B-B14F-4D97-AF65-F5344CB8AC3E}">
        <p14:creationId xmlns:p14="http://schemas.microsoft.com/office/powerpoint/2010/main" val="85013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D83F34-4BB3-4A55-BBBA-CD1E0B1C212D}"/>
              </a:ext>
            </a:extLst>
          </p:cNvPr>
          <p:cNvPicPr>
            <a:picLocks noChangeAspect="1"/>
          </p:cNvPicPr>
          <p:nvPr/>
        </p:nvPicPr>
        <p:blipFill>
          <a:blip r:embed="rId2"/>
          <a:stretch>
            <a:fillRect/>
          </a:stretch>
        </p:blipFill>
        <p:spPr>
          <a:xfrm>
            <a:off x="152400" y="457200"/>
            <a:ext cx="8459196" cy="4876800"/>
          </a:xfrm>
          <a:prstGeom prst="rect">
            <a:avLst/>
          </a:prstGeom>
        </p:spPr>
      </p:pic>
      <p:sp>
        <p:nvSpPr>
          <p:cNvPr id="5" name="TextBox 4">
            <a:extLst>
              <a:ext uri="{FF2B5EF4-FFF2-40B4-BE49-F238E27FC236}">
                <a16:creationId xmlns:a16="http://schemas.microsoft.com/office/drawing/2014/main" id="{493FBA46-DD26-4AD9-8C85-D187903971E6}"/>
              </a:ext>
            </a:extLst>
          </p:cNvPr>
          <p:cNvSpPr txBox="1"/>
          <p:nvPr/>
        </p:nvSpPr>
        <p:spPr>
          <a:xfrm>
            <a:off x="762000" y="5562600"/>
            <a:ext cx="7162800" cy="923330"/>
          </a:xfrm>
          <a:prstGeom prst="rect">
            <a:avLst/>
          </a:prstGeom>
          <a:noFill/>
        </p:spPr>
        <p:txBody>
          <a:bodyPr wrap="square">
            <a:spAutoFit/>
          </a:bodyPr>
          <a:lstStyle/>
          <a:p>
            <a:r>
              <a:rPr lang="en-US" dirty="0"/>
              <a:t>This is where you can find the SNAP Acceptable use policy, FAQs and other helpful documents. These are L/E sensitive and cannot be released to the public without prior MSP Approval. </a:t>
            </a:r>
          </a:p>
        </p:txBody>
      </p:sp>
    </p:spTree>
    <p:extLst>
      <p:ext uri="{BB962C8B-B14F-4D97-AF65-F5344CB8AC3E}">
        <p14:creationId xmlns:p14="http://schemas.microsoft.com/office/powerpoint/2010/main" val="423717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1C2D3E-B747-440A-A36A-93819A0193DD}"/>
              </a:ext>
            </a:extLst>
          </p:cNvPr>
          <p:cNvPicPr>
            <a:picLocks noChangeAspect="1"/>
          </p:cNvPicPr>
          <p:nvPr/>
        </p:nvPicPr>
        <p:blipFill>
          <a:blip r:embed="rId2"/>
          <a:stretch>
            <a:fillRect/>
          </a:stretch>
        </p:blipFill>
        <p:spPr>
          <a:xfrm>
            <a:off x="762000" y="632619"/>
            <a:ext cx="7307876" cy="5592762"/>
          </a:xfrm>
          <a:prstGeom prst="rect">
            <a:avLst/>
          </a:prstGeom>
        </p:spPr>
      </p:pic>
      <p:grpSp>
        <p:nvGrpSpPr>
          <p:cNvPr id="3" name="Group 2">
            <a:extLst>
              <a:ext uri="{FF2B5EF4-FFF2-40B4-BE49-F238E27FC236}">
                <a16:creationId xmlns:a16="http://schemas.microsoft.com/office/drawing/2014/main" id="{358E6160-4C23-4D82-957F-D9FE52104D1B}"/>
              </a:ext>
            </a:extLst>
          </p:cNvPr>
          <p:cNvGrpSpPr/>
          <p:nvPr/>
        </p:nvGrpSpPr>
        <p:grpSpPr>
          <a:xfrm>
            <a:off x="7620000" y="6172200"/>
            <a:ext cx="1383588" cy="553674"/>
            <a:chOff x="7476017" y="6080737"/>
            <a:chExt cx="1383588" cy="553674"/>
          </a:xfrm>
        </p:grpSpPr>
        <p:pic>
          <p:nvPicPr>
            <p:cNvPr id="5" name="Picture 4">
              <a:extLst>
                <a:ext uri="{FF2B5EF4-FFF2-40B4-BE49-F238E27FC236}">
                  <a16:creationId xmlns:a16="http://schemas.microsoft.com/office/drawing/2014/main" id="{67149FC2-9953-47F9-A420-226923011C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6" name="Picture 5">
              <a:extLst>
                <a:ext uri="{FF2B5EF4-FFF2-40B4-BE49-F238E27FC236}">
                  <a16:creationId xmlns:a16="http://schemas.microsoft.com/office/drawing/2014/main" id="{CA0FBEE8-5D51-44C7-87DD-CA2D7DBB0C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1469533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15661A-E689-4C8B-B9F3-8D814EE289D6}"/>
              </a:ext>
            </a:extLst>
          </p:cNvPr>
          <p:cNvPicPr>
            <a:picLocks noChangeAspect="1"/>
          </p:cNvPicPr>
          <p:nvPr/>
        </p:nvPicPr>
        <p:blipFill>
          <a:blip r:embed="rId2"/>
          <a:stretch>
            <a:fillRect/>
          </a:stretch>
        </p:blipFill>
        <p:spPr>
          <a:xfrm>
            <a:off x="8965" y="457200"/>
            <a:ext cx="9144000" cy="5791200"/>
          </a:xfrm>
          <a:prstGeom prst="rect">
            <a:avLst/>
          </a:prstGeom>
        </p:spPr>
      </p:pic>
      <p:grpSp>
        <p:nvGrpSpPr>
          <p:cNvPr id="5" name="Group 4">
            <a:extLst>
              <a:ext uri="{FF2B5EF4-FFF2-40B4-BE49-F238E27FC236}">
                <a16:creationId xmlns:a16="http://schemas.microsoft.com/office/drawing/2014/main" id="{E32B647E-A1D4-4046-B8A0-FDCB51B2928C}"/>
              </a:ext>
            </a:extLst>
          </p:cNvPr>
          <p:cNvGrpSpPr/>
          <p:nvPr/>
        </p:nvGrpSpPr>
        <p:grpSpPr>
          <a:xfrm>
            <a:off x="7620000" y="6123963"/>
            <a:ext cx="1383588" cy="553674"/>
            <a:chOff x="7476017" y="6080737"/>
            <a:chExt cx="1383588" cy="553674"/>
          </a:xfrm>
        </p:grpSpPr>
        <p:pic>
          <p:nvPicPr>
            <p:cNvPr id="6" name="Picture 5">
              <a:extLst>
                <a:ext uri="{FF2B5EF4-FFF2-40B4-BE49-F238E27FC236}">
                  <a16:creationId xmlns:a16="http://schemas.microsoft.com/office/drawing/2014/main" id="{C50591C6-A9FB-4996-B13B-BB64D725A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017" y="6080737"/>
              <a:ext cx="858358" cy="553674"/>
            </a:xfrm>
            <a:prstGeom prst="rect">
              <a:avLst/>
            </a:prstGeom>
          </p:spPr>
        </p:pic>
        <p:pic>
          <p:nvPicPr>
            <p:cNvPr id="7" name="Picture 6">
              <a:extLst>
                <a:ext uri="{FF2B5EF4-FFF2-40B4-BE49-F238E27FC236}">
                  <a16:creationId xmlns:a16="http://schemas.microsoft.com/office/drawing/2014/main" id="{4F2E47B2-923D-458A-B304-1CE60F03F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80737"/>
              <a:ext cx="553805" cy="550499"/>
            </a:xfrm>
            <a:prstGeom prst="rect">
              <a:avLst/>
            </a:prstGeom>
          </p:spPr>
        </p:pic>
      </p:grpSp>
    </p:spTree>
    <p:extLst>
      <p:ext uri="{BB962C8B-B14F-4D97-AF65-F5344CB8AC3E}">
        <p14:creationId xmlns:p14="http://schemas.microsoft.com/office/powerpoint/2010/main" val="3003517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348&quot;&gt;&lt;object type=&quot;3&quot; unique_id=&quot;10353&quot;&gt;&lt;property id=&quot;20148&quot; value=&quot;5&quot;/&gt;&lt;property id=&quot;20300&quot; value=&quot;Slide 18 - &amp;quot;Facial Recognition Successes&amp;quot;&quot;/&gt;&lt;property id=&quot;20307&quot; value=&quot;315&quot;/&gt;&lt;/object&gt;&lt;object type=&quot;3&quot; unique_id=&quot;10355&quot;&gt;&lt;property id=&quot;20148&quot; value=&quot;5&quot;/&gt;&lt;property id=&quot;20300&quot; value=&quot;Slide 20 - &amp;quot;Fraud Probe Image: AVAU still from CCTV (3D Pose Correction)&amp;quot;&quot;/&gt;&lt;property id=&quot;20307&quot; value=&quot;288&quot;/&gt;&lt;/object&gt;&lt;object type=&quot;3&quot; unique_id=&quot;10356&quot;&gt;&lt;property id=&quot;20148&quot; value=&quot;5&quot;/&gt;&lt;property id=&quot;20300&quot; value=&quot;Slide 21&quot;/&gt;&lt;property id=&quot;20307&quot; value=&quot;305&quot;/&gt;&lt;/object&gt;&lt;object type=&quot;3&quot; unique_id=&quot;10357&quot;&gt;&lt;property id=&quot;20148&quot; value=&quot;5&quot;/&gt;&lt;property id=&quot;20300&quot; value=&quot;Slide 22&quot;/&gt;&lt;property id=&quot;20307&quot; value=&quot;300&quot;/&gt;&lt;/object&gt;&lt;object type=&quot;3&quot; unique_id=&quot;10358&quot;&gt;&lt;property id=&quot;20148&quot; value=&quot;5&quot;/&gt;&lt;property id=&quot;20300&quot; value=&quot;Slide 25 - &amp;quot;Probe Image:  Social Media (Photoshop Enhancement) &amp;quot;&quot;/&gt;&lt;property id=&quot;20307&quot; value=&quot;308&quot;/&gt;&lt;/object&gt;&lt;object type=&quot;3&quot; unique_id=&quot;10360&quot;&gt;&lt;property id=&quot;20148&quot; value=&quot;5&quot;/&gt;&lt;property id=&quot;20300&quot; value=&quot;Slide 33 - &amp;quot;Mobile Facial Recognition&amp;quot;&quot;/&gt;&lt;property id=&quot;20307&quot; value=&quot;317&quot;/&gt;&lt;/object&gt;&lt;object type=&quot;3&quot; unique_id=&quot;10365&quot;&gt;&lt;property id=&quot;20148&quot; value=&quot;5&quot;/&gt;&lt;property id=&quot;20300&quot; value=&quot;Slide 40&quot;/&gt;&lt;property id=&quot;20307&quot; value=&quot;298&quot;/&gt;&lt;/object&gt;&lt;object type=&quot;3&quot; unique_id=&quot;11333&quot;&gt;&lt;property id=&quot;20148&quot; value=&quot;5&quot;/&gt;&lt;property id=&quot;20300&quot; value=&quot;Slide 1&quot;/&gt;&lt;property id=&quot;20307&quot; value=&quot;323&quot;/&gt;&lt;/object&gt;&lt;object type=&quot;3&quot; unique_id=&quot;11334&quot;&gt;&lt;property id=&quot;20148&quot; value=&quot;5&quot;/&gt;&lt;property id=&quot;20300&quot; value=&quot;Slide 2 - &amp;quot;What is the Statewide Network of Agency Photos (SNAP)?&amp;quot;&quot;/&gt;&lt;property id=&quot;20307&quot; value=&quot;335&quot;/&gt;&lt;/object&gt;&lt;object type=&quot;3&quot; unique_id=&quot;11336&quot;&gt;&lt;property id=&quot;20148&quot; value=&quot;5&quot;/&gt;&lt;property id=&quot;20300&quot; value=&quot;Slide 7&quot;/&gt;&lt;property id=&quot;20307&quot; value=&quot;337&quot;/&gt;&lt;/object&gt;&lt;object type=&quot;3&quot; unique_id=&quot;11345&quot;&gt;&lt;property id=&quot;20148&quot; value=&quot;5&quot;/&gt;&lt;property id=&quot;20300&quot; value=&quot;Slide 9 - &amp;quot;Best Practices- Mug Shots&amp;quot;&quot;/&gt;&lt;property id=&quot;20307&quot; value=&quot;330&quot;/&gt;&lt;/object&gt;&lt;object type=&quot;3&quot; unique_id=&quot;11348&quot;&gt;&lt;property id=&quot;20148&quot; value=&quot;5&quot;/&gt;&lt;property id=&quot;20300&quot; value=&quot;Slide 11 - &amp;quot;Do’s and Don’t for FR Success&amp;quot;&quot;/&gt;&lt;property id=&quot;20307&quot; value=&quot;342&quot;/&gt;&lt;/object&gt;&lt;object type=&quot;3&quot; unique_id=&quot;11349&quot;&gt;&lt;property id=&quot;20148&quot; value=&quot;5&quot;/&gt;&lt;property id=&quot;20300&quot; value=&quot;Slide 12 - &amp;quot;Best Practices for Images/FR Success&amp;quot;&quot;/&gt;&lt;property id=&quot;20307&quot; value=&quot;343&quot;/&gt;&lt;/object&gt;&lt;object type=&quot;3&quot; unique_id=&quot;11350&quot;&gt;&lt;property id=&quot;20148&quot; value=&quot;5&quot;/&gt;&lt;property id=&quot;20300&quot; value=&quot;Slide 23&quot;/&gt;&lt;property id=&quot;20307&quot; value=&quot;331&quot;/&gt;&lt;/object&gt;&lt;object type=&quot;3&quot; unique_id=&quot;11351&quot;&gt;&lt;property id=&quot;20148&quot; value=&quot;5&quot;/&gt;&lt;property id=&quot;20300&quot; value=&quot;Slide 32 - &amp;quot;Mobile Facial Recognition  SUCCESS&amp;quot;&quot;/&gt;&lt;property id=&quot;20307&quot; value=&quot;332&quot;/&gt;&lt;/object&gt;&lt;object type=&quot;3&quot; unique_id=&quot;11669&quot;&gt;&lt;property id=&quot;20148&quot; value=&quot;5&quot;/&gt;&lt;property id=&quot;20300&quot; value=&quot;Slide 27 - &amp;quot;Lineup&amp;quot;&quot;/&gt;&lt;property id=&quot;20307&quot; value=&quot;345&quot;/&gt;&lt;/object&gt;&lt;object type=&quot;3&quot; unique_id=&quot;11673&quot;&gt;&lt;property id=&quot;20148&quot; value=&quot;5&quot;/&gt;&lt;property id=&quot;20300&quot; value=&quot;Slide 30 - &amp;quot;Facial Recognition Perspective Distortion&amp;quot;&quot;/&gt;&lt;property id=&quot;20307&quot; value=&quot;349&quot;/&gt;&lt;/object&gt;&lt;object type=&quot;3&quot; unique_id=&quot;12400&quot;&gt;&lt;property id=&quot;20148&quot; value=&quot;5&quot;/&gt;&lt;property id=&quot;20300&quot; value=&quot;Slide 5&quot;/&gt;&lt;property id=&quot;20307&quot; value=&quot;352&quot;/&gt;&lt;/object&gt;&lt;object type=&quot;3&quot; unique_id=&quot;12401&quot;&gt;&lt;property id=&quot;20148&quot; value=&quot;5&quot;/&gt;&lt;property id=&quot;20300&quot; value=&quot;Slide 8&quot;/&gt;&lt;property id=&quot;20307&quot; value=&quot;353&quot;/&gt;&lt;/object&gt;&lt;object type=&quot;3&quot; unique_id=&quot;12402&quot;&gt;&lt;property id=&quot;20148&quot; value=&quot;5&quot;/&gt;&lt;property id=&quot;20300&quot; value=&quot;Slide 41 - &amp;quot;Digital Analysis and Identification(DAI) Section Contacts&amp;quot;&quot;/&gt;&lt;property id=&quot;20307&quot; value=&quot;351&quot;/&gt;&lt;/object&gt;&lt;object type=&quot;3&quot; unique_id=&quot;12641&quot;&gt;&lt;property id=&quot;20148&quot; value=&quot;5&quot;/&gt;&lt;property id=&quot;20300&quot; value=&quot;Slide 19&quot;/&gt;&lt;property id=&quot;20307&quot; value=&quot;354&quot;/&gt;&lt;/object&gt;&lt;object type=&quot;3&quot; unique_id=&quot;12919&quot;&gt;&lt;property id=&quot;20148&quot; value=&quot;5&quot;/&gt;&lt;property id=&quot;20300&quot; value=&quot;Slide 13 - &amp;quot;AVAU CCTV proper image extraction&amp;quot;&quot;/&gt;&lt;property id=&quot;20307&quot; value=&quot;355&quot;/&gt;&lt;/object&gt;&lt;object type=&quot;3&quot; unique_id=&quot;13057&quot;&gt;&lt;property id=&quot;20148&quot; value=&quot;5&quot;/&gt;&lt;property id=&quot;20300&quot; value=&quot;Slide 26 - &amp;quot;Lineups&amp;quot;&quot;/&gt;&lt;property id=&quot;20307&quot; value=&quot;357&quot;/&gt;&lt;/object&gt;&lt;object type=&quot;3&quot; unique_id=&quot;13058&quot;&gt;&lt;property id=&quot;20148&quot; value=&quot;5&quot;/&gt;&lt;property id=&quot;20300&quot; value=&quot;Slide 28 - &amp;quot;Lineup&amp;quot;&quot;/&gt;&lt;property id=&quot;20307&quot; value=&quot;356&quot;/&gt;&lt;/object&gt;&lt;object type=&quot;3&quot; unique_id=&quot;13200&quot;&gt;&lt;property id=&quot;20148&quot; value=&quot;5&quot;/&gt;&lt;property id=&quot;20300&quot; value=&quot;Slide 16 - &amp;quot;Watchlist Hit&amp;quot;&quot;/&gt;&lt;property id=&quot;20307&quot; value=&quot;358&quot;/&gt;&lt;/object&gt;&lt;object type=&quot;3&quot; unique_id=&quot;13201&quot;&gt;&lt;property id=&quot;20148&quot; value=&quot;5&quot;/&gt;&lt;property id=&quot;20300&quot; value=&quot;Slide 24&quot;/&gt;&lt;property id=&quot;20307&quot; value=&quot;359&quot;/&gt;&lt;/object&gt;&lt;object type=&quot;3&quot; unique_id=&quot;14361&quot;&gt;&lt;property id=&quot;20148&quot; value=&quot;5&quot;/&gt;&lt;property id=&quot;20300&quot; value=&quot;Slide 35 - &amp;quot;Viable Candidate?&amp;quot;&quot;/&gt;&lt;property id=&quot;20307&quot; value=&quot;360&quot;/&gt;&lt;/object&gt;&lt;object type=&quot;3&quot; unique_id=&quot;14362&quot;&gt;&lt;property id=&quot;20148&quot; value=&quot;5&quot;/&gt;&lt;property id=&quot;20300&quot; value=&quot;Slide 37 - &amp;quot;Viable Candidate?&amp;quot;&quot;/&gt;&lt;property id=&quot;20307&quot; value=&quot;361&quot;/&gt;&lt;/object&gt;&lt;object type=&quot;3&quot; unique_id=&quot;15045&quot;&gt;&lt;property id=&quot;20148&quot; value=&quot;5&quot;/&gt;&lt;property id=&quot;20300&quot; value=&quot;Slide 6 - &amp;quot;FR Case Management&amp;quot;&quot;/&gt;&lt;property id=&quot;20307&quot; value=&quot;284&quot;/&gt;&lt;/object&gt;&lt;object type=&quot;3&quot; unique_id=&quot;15048&quot;&gt;&lt;property id=&quot;20148&quot; value=&quot;5&quot;/&gt;&lt;property id=&quot;20300&quot; value=&quot;Slide 14 - &amp;quot;Image Enhancement: Pose Correction&amp;quot;&quot;/&gt;&lt;property id=&quot;20307&quot; value=&quot;320&quot;/&gt;&lt;/object&gt;&lt;object type=&quot;3&quot; unique_id=&quot;15049&quot;&gt;&lt;property id=&quot;20148&quot; value=&quot;5&quot;/&gt;&lt;property id=&quot;20300&quot; value=&quot;Slide 15 - &amp;quot;Sample FR Gallery&amp;quot;&quot;/&gt;&lt;property id=&quot;20307&quot; value=&quot;306&quot;/&gt;&lt;/object&gt;&lt;object type=&quot;3&quot; unique_id=&quot;15050&quot;&gt;&lt;property id=&quot;20148&quot; value=&quot;5&quot;/&gt;&lt;property id=&quot;20300&quot; value=&quot;Slide 29 - &amp;quot;Mobile Facial Recognition&amp;quot;&quot;/&gt;&lt;property id=&quot;20307&quot; value=&quot;313&quot;/&gt;&lt;/object&gt;&lt;object type=&quot;3&quot; unique_id=&quot;15467&quot;&gt;&lt;property id=&quot;20148&quot; value=&quot;5&quot;/&gt;&lt;property id=&quot;20300&quot; value=&quot;Slide 3&quot;/&gt;&lt;property id=&quot;20307&quot; value=&quot;327&quot;/&gt;&lt;/object&gt;&lt;object type=&quot;3&quot; unique_id=&quot;15468&quot;&gt;&lt;property id=&quot;20148&quot; value=&quot;5&quot;/&gt;&lt;property id=&quot;20300&quot; value=&quot;Slide 34 - &amp;quot;Mobile FR &amp;quot;&quot;/&gt;&lt;property id=&quot;20307&quot; value=&quot;363&quot;/&gt;&lt;/object&gt;&lt;object type=&quot;3&quot; unique_id=&quot;15469&quot;&gt;&lt;property id=&quot;20148&quot; value=&quot;5&quot;/&gt;&lt;property id=&quot;20300&quot; value=&quot;Slide 36 - &amp;quot;Viable Candidate?&amp;quot;&quot;/&gt;&lt;property id=&quot;20307&quot; value=&quot;362&quot;/&gt;&lt;/object&gt;&lt;object type=&quot;3&quot; unique_id=&quot;15470&quot;&gt;&lt;property id=&quot;20148&quot; value=&quot;5&quot;/&gt;&lt;property id=&quot;20300&quot; value=&quot;Slide 38 - &amp;quot;Viable Candidate?&amp;quot;&quot;/&gt;&lt;property id=&quot;20307&quot; value=&quot;364&quot;/&gt;&lt;/object&gt;&lt;object type=&quot;3&quot; unique_id=&quot;15605&quot;&gt;&lt;property id=&quot;20148&quot; value=&quot;5&quot;/&gt;&lt;property id=&quot;20300&quot; value=&quot;Slide 4 - &amp;quot;SNAP Database- March 2019&amp;quot;&quot;/&gt;&lt;property id=&quot;20307&quot; value=&quot;336&quot;/&gt;&lt;/object&gt;&lt;object type=&quot;3&quot; unique_id=&quot;15816&quot;&gt;&lt;property id=&quot;20148&quot; value=&quot;5&quot;/&gt;&lt;property id=&quot;20300&quot; value=&quot;Slide 10 - &amp;quot;Best Practices- FR&amp;quot;&quot;/&gt;&lt;property id=&quot;20307&quot; value=&quot;329&quot;/&gt;&lt;/object&gt;&lt;object type=&quot;3&quot; unique_id=&quot;15817&quot;&gt;&lt;property id=&quot;20148&quot; value=&quot;5&quot;/&gt;&lt;property id=&quot;20300&quot; value=&quot;Slide 17&quot;/&gt;&lt;property id=&quot;20307&quot; value=&quot;319&quot;/&gt;&lt;/object&gt;&lt;object type=&quot;3&quot; unique_id=&quot;15818&quot;&gt;&lt;property id=&quot;20148&quot; value=&quot;5&quot;/&gt;&lt;property id=&quot;20300&quot; value=&quot;Slide 39 - &amp;quot;Gaining Access to SNAP&amp;quot;&quot;/&gt;&lt;property id=&quot;20307&quot; value=&quot;333&quot;/&gt;&lt;/object&gt;&lt;object type=&quot;3&quot; unique_id=&quot;16164&quot;&gt;&lt;property id=&quot;20148&quot; value=&quot;5&quot;/&gt;&lt;property id=&quot;20300&quot; value=&quot;Slide 31 - &amp;quot;Compliance Checks&amp;quot;&quot;/&gt;&lt;property id=&quot;20307&quot; value=&quot;365&quot;/&gt;&lt;/object&gt;&lt;/object&gt;&lt;object type=&quot;8&quot; unique_id=&quot;10386&quot;&gt;&lt;/object&gt;&lt;/object&gt;&lt;/database&gt;"/>
  <p:tag name="SECTOMILLISECCONVERTED" val="1"/>
</p:tagLst>
</file>

<file path=ppt/theme/theme1.xml><?xml version="1.0" encoding="utf-8"?>
<a:theme xmlns:a="http://schemas.openxmlformats.org/drawingml/2006/main" name="Technic">
  <a:themeElements>
    <a:clrScheme name="Custom 1">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7E97AD"/>
      </a:hlink>
      <a:folHlink>
        <a:srgbClr val="7E97A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5855</TotalTime>
  <Words>1576</Words>
  <Application>Microsoft Office PowerPoint</Application>
  <PresentationFormat>On-screen Show (4:3)</PresentationFormat>
  <Paragraphs>215</Paragraphs>
  <Slides>29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Body</vt:lpstr>
      <vt:lpstr>Calibri</vt:lpstr>
      <vt:lpstr>Cambria</vt:lpstr>
      <vt:lpstr>Franklin Gothic Book</vt:lpstr>
      <vt:lpstr>Wingdings 2</vt:lpstr>
      <vt:lpstr>Technic</vt:lpstr>
      <vt:lpstr>PowerPoint Presentation</vt:lpstr>
      <vt:lpstr>What is the Statewide Network of Agency Photos (SNAP)?</vt:lpstr>
      <vt:lpstr>PowerPoint Presentation</vt:lpstr>
      <vt:lpstr>SNAP Database</vt:lpstr>
      <vt:lpstr>PowerPoint Presentation</vt:lpstr>
      <vt:lpstr>PowerPoint Presentation</vt:lpstr>
      <vt:lpstr>PowerPoint Presentation</vt:lpstr>
      <vt:lpstr>PowerPoint Presentation</vt:lpstr>
      <vt:lpstr>PowerPoint Presentation</vt:lpstr>
      <vt:lpstr>Important considerations in FR</vt:lpstr>
      <vt:lpstr>PowerPoint Presentation</vt:lpstr>
      <vt:lpstr>PowerPoint Presentation</vt:lpstr>
      <vt:lpstr>Best Practices for Images/FR Success</vt:lpstr>
      <vt:lpstr>Image extraction and image quality matter!</vt:lpstr>
      <vt:lpstr>Running an FR Search </vt:lpstr>
      <vt:lpstr>PowerPoint Presentation</vt:lpstr>
      <vt:lpstr>PowerPoint Presentation</vt:lpstr>
      <vt:lpstr>Investigative Lead Reports  </vt:lpstr>
      <vt:lpstr>Image editing tools within SNAP</vt:lpstr>
      <vt:lpstr>Compliance Checks</vt:lpstr>
      <vt:lpstr>Continuing Education &amp; Training </vt:lpstr>
      <vt:lpstr>Facial Recognition Successes</vt:lpstr>
      <vt:lpstr>PowerPoint Presentation</vt:lpstr>
      <vt:lpstr>PowerPoint Presentation</vt:lpstr>
      <vt:lpstr>PowerPoint Presentation</vt:lpstr>
      <vt:lpstr>PowerPoint Presentation</vt:lpstr>
      <vt:lpstr>Vulnerable or Impaired Persons Repository </vt:lpstr>
      <vt:lpstr>PowerPoint Presentation</vt:lpstr>
      <vt:lpstr>Digital Analysis and Identification(DAI) Section Contacts</vt:lpstr>
    </vt:vector>
  </TitlesOfParts>
  <Company>State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network of agency photos</dc:title>
  <dc:creator>Amanda Noxon</dc:creator>
  <cp:lastModifiedBy>McArthur, Kelcy (MSP)</cp:lastModifiedBy>
  <cp:revision>289</cp:revision>
  <cp:lastPrinted>2019-09-09T16:44:41Z</cp:lastPrinted>
  <dcterms:created xsi:type="dcterms:W3CDTF">2013-08-26T16:40:12Z</dcterms:created>
  <dcterms:modified xsi:type="dcterms:W3CDTF">2021-06-16T17:11:37Z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57d072-e082-4187-b003-3ca2cdf52d65_Enabled">
    <vt:lpwstr>True</vt:lpwstr>
  </property>
  <property fmtid="{D5CDD505-2E9C-101B-9397-08002B2CF9AE}" pid="3" name="MSIP_Label_7d57d072-e082-4187-b003-3ca2cdf52d65_SiteId">
    <vt:lpwstr>d5fb7087-3777-42ad-966a-892ef47225d1</vt:lpwstr>
  </property>
  <property fmtid="{D5CDD505-2E9C-101B-9397-08002B2CF9AE}" pid="4" name="MSIP_Label_7d57d072-e082-4187-b003-3ca2cdf52d65_Owner">
    <vt:lpwstr>McArthurK1@mspadmi.gov</vt:lpwstr>
  </property>
  <property fmtid="{D5CDD505-2E9C-101B-9397-08002B2CF9AE}" pid="5" name="MSIP_Label_7d57d072-e082-4187-b003-3ca2cdf52d65_SetDate">
    <vt:lpwstr>2020-10-13T16:06:57.9963899Z</vt:lpwstr>
  </property>
  <property fmtid="{D5CDD505-2E9C-101B-9397-08002B2CF9AE}" pid="6" name="MSIP_Label_7d57d072-e082-4187-b003-3ca2cdf52d65_Name">
    <vt:lpwstr>Confidential Data (Private)</vt:lpwstr>
  </property>
  <property fmtid="{D5CDD505-2E9C-101B-9397-08002B2CF9AE}" pid="7" name="MSIP_Label_7d57d072-e082-4187-b003-3ca2cdf52d65_Application">
    <vt:lpwstr>Microsoft Azure Information Protection</vt:lpwstr>
  </property>
  <property fmtid="{D5CDD505-2E9C-101B-9397-08002B2CF9AE}" pid="8" name="MSIP_Label_7d57d072-e082-4187-b003-3ca2cdf52d65_ActionId">
    <vt:lpwstr>032776b3-0a3c-4ffc-92da-210a57634292</vt:lpwstr>
  </property>
  <property fmtid="{D5CDD505-2E9C-101B-9397-08002B2CF9AE}" pid="9" name="MSIP_Label_7d57d072-e082-4187-b003-3ca2cdf52d65_Extended_MSFT_Method">
    <vt:lpwstr>Manual</vt:lpwstr>
  </property>
  <property fmtid="{D5CDD505-2E9C-101B-9397-08002B2CF9AE}" pid="10" name="Sensitivity">
    <vt:lpwstr>Confidential Data (Private)</vt:lpwstr>
  </property>
</Properties>
</file>